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79" r:id="rId12"/>
    <p:sldId id="280" r:id="rId13"/>
    <p:sldId id="266" r:id="rId14"/>
    <p:sldId id="267" r:id="rId15"/>
    <p:sldId id="281" r:id="rId16"/>
    <p:sldId id="282" r:id="rId17"/>
    <p:sldId id="283" r:id="rId18"/>
    <p:sldId id="284" r:id="rId19"/>
    <p:sldId id="285" r:id="rId20"/>
    <p:sldId id="268" r:id="rId21"/>
    <p:sldId id="269" r:id="rId22"/>
    <p:sldId id="270" r:id="rId23"/>
    <p:sldId id="271" r:id="rId24"/>
    <p:sldId id="286" r:id="rId25"/>
    <p:sldId id="287" r:id="rId26"/>
    <p:sldId id="288" r:id="rId27"/>
    <p:sldId id="272" r:id="rId28"/>
    <p:sldId id="273" r:id="rId29"/>
    <p:sldId id="274" r:id="rId30"/>
    <p:sldId id="275" r:id="rId31"/>
    <p:sldId id="276" r:id="rId32"/>
    <p:sldId id="27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5" d="100"/>
          <a:sy n="75" d="100"/>
        </p:scale>
        <p:origin x="-1008"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62CD5B1-11A0-4721-974E-BCDB4054E794}" type="datetimeFigureOut">
              <a:rPr lang="en-US" smtClean="0"/>
              <a:t>2/27/2014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D5193A-B554-40A8-8C60-5BC544245E03}" type="slidenum">
              <a:rPr lang="en-US" smtClean="0"/>
              <a:t>‹#›</a:t>
            </a:fld>
            <a:endParaRPr lang="en-US"/>
          </a:p>
        </p:txBody>
      </p:sp>
    </p:spTree>
    <p:extLst>
      <p:ext uri="{BB962C8B-B14F-4D97-AF65-F5344CB8AC3E}">
        <p14:creationId xmlns:p14="http://schemas.microsoft.com/office/powerpoint/2010/main" val="24332515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62CD5B1-11A0-4721-974E-BCDB4054E794}" type="datetimeFigureOut">
              <a:rPr lang="en-US" smtClean="0"/>
              <a:t>2/27/2014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D5193A-B554-40A8-8C60-5BC544245E03}" type="slidenum">
              <a:rPr lang="en-US" smtClean="0"/>
              <a:t>‹#›</a:t>
            </a:fld>
            <a:endParaRPr lang="en-US"/>
          </a:p>
        </p:txBody>
      </p:sp>
    </p:spTree>
    <p:extLst>
      <p:ext uri="{BB962C8B-B14F-4D97-AF65-F5344CB8AC3E}">
        <p14:creationId xmlns:p14="http://schemas.microsoft.com/office/powerpoint/2010/main" val="35504916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62CD5B1-11A0-4721-974E-BCDB4054E794}" type="datetimeFigureOut">
              <a:rPr lang="en-US" smtClean="0"/>
              <a:t>2/27/2014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D5193A-B554-40A8-8C60-5BC544245E03}" type="slidenum">
              <a:rPr lang="en-US" smtClean="0"/>
              <a:t>‹#›</a:t>
            </a:fld>
            <a:endParaRPr lang="en-US"/>
          </a:p>
        </p:txBody>
      </p:sp>
    </p:spTree>
    <p:extLst>
      <p:ext uri="{BB962C8B-B14F-4D97-AF65-F5344CB8AC3E}">
        <p14:creationId xmlns:p14="http://schemas.microsoft.com/office/powerpoint/2010/main" val="24505291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62CD5B1-11A0-4721-974E-BCDB4054E794}" type="datetimeFigureOut">
              <a:rPr lang="en-US" smtClean="0"/>
              <a:t>2/27/2014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D5193A-B554-40A8-8C60-5BC544245E03}" type="slidenum">
              <a:rPr lang="en-US" smtClean="0"/>
              <a:t>‹#›</a:t>
            </a:fld>
            <a:endParaRPr lang="en-US"/>
          </a:p>
        </p:txBody>
      </p:sp>
    </p:spTree>
    <p:extLst>
      <p:ext uri="{BB962C8B-B14F-4D97-AF65-F5344CB8AC3E}">
        <p14:creationId xmlns:p14="http://schemas.microsoft.com/office/powerpoint/2010/main" val="18672711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62CD5B1-11A0-4721-974E-BCDB4054E794}" type="datetimeFigureOut">
              <a:rPr lang="en-US" smtClean="0"/>
              <a:t>2/27/2014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D5193A-B554-40A8-8C60-5BC544245E03}" type="slidenum">
              <a:rPr lang="en-US" smtClean="0"/>
              <a:t>‹#›</a:t>
            </a:fld>
            <a:endParaRPr lang="en-US"/>
          </a:p>
        </p:txBody>
      </p:sp>
    </p:spTree>
    <p:extLst>
      <p:ext uri="{BB962C8B-B14F-4D97-AF65-F5344CB8AC3E}">
        <p14:creationId xmlns:p14="http://schemas.microsoft.com/office/powerpoint/2010/main" val="5379924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62CD5B1-11A0-4721-974E-BCDB4054E794}" type="datetimeFigureOut">
              <a:rPr lang="en-US" smtClean="0"/>
              <a:t>2/27/2014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2D5193A-B554-40A8-8C60-5BC544245E03}" type="slidenum">
              <a:rPr lang="en-US" smtClean="0"/>
              <a:t>‹#›</a:t>
            </a:fld>
            <a:endParaRPr lang="en-US"/>
          </a:p>
        </p:txBody>
      </p:sp>
    </p:spTree>
    <p:extLst>
      <p:ext uri="{BB962C8B-B14F-4D97-AF65-F5344CB8AC3E}">
        <p14:creationId xmlns:p14="http://schemas.microsoft.com/office/powerpoint/2010/main" val="29102522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62CD5B1-11A0-4721-974E-BCDB4054E794}" type="datetimeFigureOut">
              <a:rPr lang="en-US" smtClean="0"/>
              <a:t>2/27/2014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2D5193A-B554-40A8-8C60-5BC544245E03}" type="slidenum">
              <a:rPr lang="en-US" smtClean="0"/>
              <a:t>‹#›</a:t>
            </a:fld>
            <a:endParaRPr lang="en-US"/>
          </a:p>
        </p:txBody>
      </p:sp>
    </p:spTree>
    <p:extLst>
      <p:ext uri="{BB962C8B-B14F-4D97-AF65-F5344CB8AC3E}">
        <p14:creationId xmlns:p14="http://schemas.microsoft.com/office/powerpoint/2010/main" val="8788773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62CD5B1-11A0-4721-974E-BCDB4054E794}" type="datetimeFigureOut">
              <a:rPr lang="en-US" smtClean="0"/>
              <a:t>2/27/2014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2D5193A-B554-40A8-8C60-5BC544245E03}" type="slidenum">
              <a:rPr lang="en-US" smtClean="0"/>
              <a:t>‹#›</a:t>
            </a:fld>
            <a:endParaRPr lang="en-US"/>
          </a:p>
        </p:txBody>
      </p:sp>
    </p:spTree>
    <p:extLst>
      <p:ext uri="{BB962C8B-B14F-4D97-AF65-F5344CB8AC3E}">
        <p14:creationId xmlns:p14="http://schemas.microsoft.com/office/powerpoint/2010/main" val="27129499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62CD5B1-11A0-4721-974E-BCDB4054E794}" type="datetimeFigureOut">
              <a:rPr lang="en-US" smtClean="0"/>
              <a:t>2/27/2014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2D5193A-B554-40A8-8C60-5BC544245E03}" type="slidenum">
              <a:rPr lang="en-US" smtClean="0"/>
              <a:t>‹#›</a:t>
            </a:fld>
            <a:endParaRPr lang="en-US"/>
          </a:p>
        </p:txBody>
      </p:sp>
    </p:spTree>
    <p:extLst>
      <p:ext uri="{BB962C8B-B14F-4D97-AF65-F5344CB8AC3E}">
        <p14:creationId xmlns:p14="http://schemas.microsoft.com/office/powerpoint/2010/main" val="6721618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62CD5B1-11A0-4721-974E-BCDB4054E794}" type="datetimeFigureOut">
              <a:rPr lang="en-US" smtClean="0"/>
              <a:t>2/27/2014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2D5193A-B554-40A8-8C60-5BC544245E03}" type="slidenum">
              <a:rPr lang="en-US" smtClean="0"/>
              <a:t>‹#›</a:t>
            </a:fld>
            <a:endParaRPr lang="en-US"/>
          </a:p>
        </p:txBody>
      </p:sp>
    </p:spTree>
    <p:extLst>
      <p:ext uri="{BB962C8B-B14F-4D97-AF65-F5344CB8AC3E}">
        <p14:creationId xmlns:p14="http://schemas.microsoft.com/office/powerpoint/2010/main" val="2056874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62CD5B1-11A0-4721-974E-BCDB4054E794}" type="datetimeFigureOut">
              <a:rPr lang="en-US" smtClean="0"/>
              <a:t>2/27/2014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2D5193A-B554-40A8-8C60-5BC544245E03}" type="slidenum">
              <a:rPr lang="en-US" smtClean="0"/>
              <a:t>‹#›</a:t>
            </a:fld>
            <a:endParaRPr lang="en-US"/>
          </a:p>
        </p:txBody>
      </p:sp>
    </p:spTree>
    <p:extLst>
      <p:ext uri="{BB962C8B-B14F-4D97-AF65-F5344CB8AC3E}">
        <p14:creationId xmlns:p14="http://schemas.microsoft.com/office/powerpoint/2010/main" val="18180429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2CD5B1-11A0-4721-974E-BCDB4054E794}" type="datetimeFigureOut">
              <a:rPr lang="en-US" smtClean="0"/>
              <a:t>2/27/2014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2D5193A-B554-40A8-8C60-5BC544245E03}" type="slidenum">
              <a:rPr lang="en-US" smtClean="0"/>
              <a:t>‹#›</a:t>
            </a:fld>
            <a:endParaRPr lang="en-US"/>
          </a:p>
        </p:txBody>
      </p:sp>
    </p:spTree>
    <p:extLst>
      <p:ext uri="{BB962C8B-B14F-4D97-AF65-F5344CB8AC3E}">
        <p14:creationId xmlns:p14="http://schemas.microsoft.com/office/powerpoint/2010/main" val="17562291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UNIVERSITY OF LUSAKA</a:t>
            </a:r>
            <a:br>
              <a:rPr lang="en-US" dirty="0" smtClean="0"/>
            </a:br>
            <a:r>
              <a:rPr lang="en-US" dirty="0" smtClean="0"/>
              <a:t>SCHOOL OF LAW</a:t>
            </a:r>
            <a:endParaRPr lang="en-US" dirty="0"/>
          </a:p>
        </p:txBody>
      </p:sp>
      <p:sp>
        <p:nvSpPr>
          <p:cNvPr id="3" name="Subtitle 2"/>
          <p:cNvSpPr>
            <a:spLocks noGrp="1"/>
          </p:cNvSpPr>
          <p:nvPr>
            <p:ph type="subTitle" idx="1"/>
          </p:nvPr>
        </p:nvSpPr>
        <p:spPr/>
        <p:txBody>
          <a:bodyPr>
            <a:normAutofit fontScale="92500" lnSpcReduction="20000"/>
          </a:bodyPr>
          <a:lstStyle/>
          <a:p>
            <a:r>
              <a:rPr lang="en-US" b="1" smtClean="0"/>
              <a:t>L340 – IP LAW</a:t>
            </a:r>
            <a:endParaRPr lang="en-US" b="1" smtClean="0"/>
          </a:p>
          <a:p>
            <a:r>
              <a:rPr lang="en-US" b="1" dirty="0" smtClean="0"/>
              <a:t>UNIT </a:t>
            </a:r>
            <a:r>
              <a:rPr lang="en-US" b="1" dirty="0" smtClean="0"/>
              <a:t>6 – MORAL AND ECONOMIC RIGHTS</a:t>
            </a:r>
          </a:p>
          <a:p>
            <a:r>
              <a:rPr lang="en-US" b="1" dirty="0" smtClean="0"/>
              <a:t>George </a:t>
            </a:r>
            <a:r>
              <a:rPr lang="en-US" b="1" dirty="0" err="1" smtClean="0"/>
              <a:t>Mpundu</a:t>
            </a:r>
            <a:r>
              <a:rPr lang="en-US" b="1" dirty="0" smtClean="0"/>
              <a:t> </a:t>
            </a:r>
            <a:r>
              <a:rPr lang="en-US" b="1" dirty="0" err="1" smtClean="0"/>
              <a:t>Kanja</a:t>
            </a:r>
            <a:endParaRPr lang="en-US" b="1" dirty="0"/>
          </a:p>
        </p:txBody>
      </p:sp>
    </p:spTree>
    <p:extLst>
      <p:ext uri="{BB962C8B-B14F-4D97-AF65-F5344CB8AC3E}">
        <p14:creationId xmlns:p14="http://schemas.microsoft.com/office/powerpoint/2010/main" val="9707016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Paternity Right</a:t>
            </a:r>
            <a:br>
              <a:rPr lang="en-US" b="1" dirty="0"/>
            </a:br>
            <a:endParaRPr lang="en-US" dirty="0"/>
          </a:p>
        </p:txBody>
      </p:sp>
      <p:sp>
        <p:nvSpPr>
          <p:cNvPr id="3" name="Content Placeholder 2"/>
          <p:cNvSpPr>
            <a:spLocks noGrp="1"/>
          </p:cNvSpPr>
          <p:nvPr>
            <p:ph idx="1"/>
          </p:nvPr>
        </p:nvSpPr>
        <p:spPr/>
        <p:txBody>
          <a:bodyPr>
            <a:normAutofit lnSpcReduction="10000"/>
          </a:bodyPr>
          <a:lstStyle/>
          <a:p>
            <a:pPr algn="just"/>
            <a:r>
              <a:rPr lang="en-GB" b="1" dirty="0"/>
              <a:t>The paternity right is of particular importance in cases where the author has assigned all his economic rights to the publisher or another party. </a:t>
            </a:r>
            <a:endParaRPr lang="en-GB" b="1" dirty="0" smtClean="0"/>
          </a:p>
          <a:p>
            <a:pPr algn="just"/>
            <a:r>
              <a:rPr lang="en-GB" dirty="0" smtClean="0"/>
              <a:t>If </a:t>
            </a:r>
            <a:r>
              <a:rPr lang="en-GB" dirty="0"/>
              <a:t>there is a further assignment, there will be </a:t>
            </a:r>
            <a:r>
              <a:rPr lang="en-GB" b="1" dirty="0"/>
              <a:t>no contractual link between the second assignee and the author, hence the right to claim authorship can be of particular important in this situation.  </a:t>
            </a:r>
            <a:endParaRPr lang="en-US" b="1" dirty="0"/>
          </a:p>
          <a:p>
            <a:pPr algn="just"/>
            <a:endParaRPr lang="en-US" dirty="0"/>
          </a:p>
        </p:txBody>
      </p:sp>
    </p:spTree>
    <p:extLst>
      <p:ext uri="{BB962C8B-B14F-4D97-AF65-F5344CB8AC3E}">
        <p14:creationId xmlns:p14="http://schemas.microsoft.com/office/powerpoint/2010/main" val="23174977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Paternity Right</a:t>
            </a:r>
            <a:br>
              <a:rPr lang="en-US" b="1" dirty="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GB" b="1" dirty="0"/>
              <a:t>The paternity right is only granted to authors of literary, dramatic, musical or artistic works or director of a film or </a:t>
            </a:r>
            <a:r>
              <a:rPr lang="en-GB" b="1" dirty="0" err="1"/>
              <a:t>audiovisual</a:t>
            </a:r>
            <a:r>
              <a:rPr lang="en-GB" b="1" dirty="0"/>
              <a:t> work. </a:t>
            </a:r>
            <a:endParaRPr lang="en-GB" b="1" dirty="0" smtClean="0"/>
          </a:p>
          <a:p>
            <a:pPr algn="just"/>
            <a:r>
              <a:rPr lang="en-GB" dirty="0" smtClean="0"/>
              <a:t>Therefore </a:t>
            </a:r>
            <a:r>
              <a:rPr lang="en-GB" dirty="0"/>
              <a:t>the paternity right does </a:t>
            </a:r>
            <a:r>
              <a:rPr lang="en-GB" b="1" dirty="0"/>
              <a:t>not apply to other types of works, such as computer </a:t>
            </a:r>
            <a:r>
              <a:rPr lang="en-GB" b="1" dirty="0" err="1"/>
              <a:t>programmmes</a:t>
            </a:r>
            <a:r>
              <a:rPr lang="en-GB" b="1" dirty="0"/>
              <a:t>, sound recordings, broadcasts and cable programmes or other works in which copyright does not subsist. </a:t>
            </a:r>
            <a:endParaRPr lang="en-GB" b="1" dirty="0" smtClean="0"/>
          </a:p>
          <a:p>
            <a:pPr algn="just"/>
            <a:r>
              <a:rPr lang="en-GB" dirty="0" smtClean="0"/>
              <a:t>Furthermore</a:t>
            </a:r>
            <a:r>
              <a:rPr lang="en-GB" dirty="0"/>
              <a:t>, the right does not apply </a:t>
            </a:r>
            <a:r>
              <a:rPr lang="en-GB" b="1" dirty="0"/>
              <a:t>to works created by the author in the course of employment or works made by the author on the commission of some other person. </a:t>
            </a:r>
            <a:endParaRPr lang="en-US" b="1" dirty="0"/>
          </a:p>
          <a:p>
            <a:pPr algn="just"/>
            <a:endParaRPr lang="en-US" dirty="0"/>
          </a:p>
        </p:txBody>
      </p:sp>
    </p:spTree>
    <p:extLst>
      <p:ext uri="{BB962C8B-B14F-4D97-AF65-F5344CB8AC3E}">
        <p14:creationId xmlns:p14="http://schemas.microsoft.com/office/powerpoint/2010/main" val="1268996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Paternity Right</a:t>
            </a:r>
            <a:br>
              <a:rPr lang="en-US" b="1" dirty="0"/>
            </a:br>
            <a:endParaRPr lang="en-US" dirty="0"/>
          </a:p>
        </p:txBody>
      </p:sp>
      <p:sp>
        <p:nvSpPr>
          <p:cNvPr id="3" name="Content Placeholder 2"/>
          <p:cNvSpPr>
            <a:spLocks noGrp="1"/>
          </p:cNvSpPr>
          <p:nvPr>
            <p:ph idx="1"/>
          </p:nvPr>
        </p:nvSpPr>
        <p:spPr/>
        <p:txBody>
          <a:bodyPr/>
          <a:lstStyle/>
          <a:p>
            <a:pPr algn="just"/>
            <a:r>
              <a:rPr lang="en-GB" dirty="0" smtClean="0"/>
              <a:t>Under </a:t>
            </a:r>
            <a:r>
              <a:rPr lang="en-GB" dirty="0"/>
              <a:t>the Copyright and Performance Rights Act for paternity right to be enjoyed it need </a:t>
            </a:r>
            <a:r>
              <a:rPr lang="en-GB" b="1" dirty="0"/>
              <a:t>not be asserted by the author of a work as it automatically accrues to him the moment the work is created and if it attracts copyright protection.</a:t>
            </a:r>
            <a:endParaRPr lang="en-US" b="1" dirty="0"/>
          </a:p>
        </p:txBody>
      </p:sp>
    </p:spTree>
    <p:extLst>
      <p:ext uri="{BB962C8B-B14F-4D97-AF65-F5344CB8AC3E}">
        <p14:creationId xmlns:p14="http://schemas.microsoft.com/office/powerpoint/2010/main" val="29847051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Integrity Right</a:t>
            </a:r>
            <a:br>
              <a:rPr lang="en-US" b="1" dirty="0"/>
            </a:br>
            <a:endParaRPr lang="en-US" dirty="0"/>
          </a:p>
        </p:txBody>
      </p:sp>
      <p:sp>
        <p:nvSpPr>
          <p:cNvPr id="3" name="Content Placeholder 2"/>
          <p:cNvSpPr>
            <a:spLocks noGrp="1"/>
          </p:cNvSpPr>
          <p:nvPr>
            <p:ph idx="1"/>
          </p:nvPr>
        </p:nvSpPr>
        <p:spPr/>
        <p:txBody>
          <a:bodyPr/>
          <a:lstStyle/>
          <a:p>
            <a:pPr algn="just"/>
            <a:r>
              <a:rPr lang="en-GB" dirty="0"/>
              <a:t>Like the right of paternity, the </a:t>
            </a:r>
            <a:r>
              <a:rPr lang="en-GB" b="1" dirty="0"/>
              <a:t>right to object to any distortion, mutilation or other modification or derogatory action or treatment is given to authors in respect of their literary, musical, artistic or dramatic works, and to directors in respect of their films or </a:t>
            </a:r>
            <a:r>
              <a:rPr lang="en-GB" b="1" dirty="0" err="1"/>
              <a:t>audiovisual</a:t>
            </a:r>
            <a:r>
              <a:rPr lang="en-GB" b="1" dirty="0"/>
              <a:t> </a:t>
            </a:r>
            <a:r>
              <a:rPr lang="en-GB" b="1" dirty="0" smtClean="0"/>
              <a:t>work.</a:t>
            </a:r>
            <a:endParaRPr lang="en-US" b="1" dirty="0"/>
          </a:p>
        </p:txBody>
      </p:sp>
    </p:spTree>
    <p:extLst>
      <p:ext uri="{BB962C8B-B14F-4D97-AF65-F5344CB8AC3E}">
        <p14:creationId xmlns:p14="http://schemas.microsoft.com/office/powerpoint/2010/main" val="686469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Integrity Right</a:t>
            </a:r>
            <a:br>
              <a:rPr lang="en-US" b="1" dirty="0"/>
            </a:br>
            <a:endParaRPr lang="en-US" dirty="0"/>
          </a:p>
        </p:txBody>
      </p:sp>
      <p:sp>
        <p:nvSpPr>
          <p:cNvPr id="3" name="Content Placeholder 2"/>
          <p:cNvSpPr>
            <a:spLocks noGrp="1"/>
          </p:cNvSpPr>
          <p:nvPr>
            <p:ph idx="1"/>
          </p:nvPr>
        </p:nvSpPr>
        <p:spPr/>
        <p:txBody>
          <a:bodyPr>
            <a:normAutofit fontScale="85000" lnSpcReduction="20000"/>
          </a:bodyPr>
          <a:lstStyle/>
          <a:p>
            <a:pPr algn="just"/>
            <a:r>
              <a:rPr lang="en-GB" dirty="0"/>
              <a:t>The question of whether the treatment of a work is derogatory to the reputation of the author or in some way degrades the work as conceived by its creator is largely </a:t>
            </a:r>
            <a:r>
              <a:rPr lang="en-GB" b="1" dirty="0"/>
              <a:t>a matter of opinion, and therefore more liable to be subject of dispute. </a:t>
            </a:r>
            <a:endParaRPr lang="en-GB" b="1" dirty="0" smtClean="0"/>
          </a:p>
          <a:p>
            <a:pPr algn="just"/>
            <a:r>
              <a:rPr lang="en-GB" dirty="0" smtClean="0"/>
              <a:t>Besides </a:t>
            </a:r>
            <a:r>
              <a:rPr lang="en-GB" dirty="0"/>
              <a:t>the courts have often been confronted with the question as to what should be taken into account in determining whether the treatment of a work is derogatory. </a:t>
            </a:r>
            <a:endParaRPr lang="en-GB" dirty="0" smtClean="0"/>
          </a:p>
          <a:p>
            <a:pPr algn="just"/>
            <a:r>
              <a:rPr lang="en-GB" b="1" dirty="0" smtClean="0"/>
              <a:t>Should </a:t>
            </a:r>
            <a:r>
              <a:rPr lang="en-GB" b="1" dirty="0"/>
              <a:t>it be the author’s opinion or the opinion of the other persons? Should it be an objective or subjective test</a:t>
            </a:r>
            <a:r>
              <a:rPr lang="en-GB" b="1" dirty="0" smtClean="0"/>
              <a:t>? </a:t>
            </a:r>
            <a:endParaRPr lang="en-US" b="1" dirty="0"/>
          </a:p>
        </p:txBody>
      </p:sp>
    </p:spTree>
    <p:extLst>
      <p:ext uri="{BB962C8B-B14F-4D97-AF65-F5344CB8AC3E}">
        <p14:creationId xmlns:p14="http://schemas.microsoft.com/office/powerpoint/2010/main" val="3896809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Integrity Right</a:t>
            </a:r>
            <a:br>
              <a:rPr lang="en-US" b="1" dirty="0"/>
            </a:br>
            <a:endParaRPr lang="en-US" dirty="0"/>
          </a:p>
        </p:txBody>
      </p:sp>
      <p:sp>
        <p:nvSpPr>
          <p:cNvPr id="3" name="Content Placeholder 2"/>
          <p:cNvSpPr>
            <a:spLocks noGrp="1"/>
          </p:cNvSpPr>
          <p:nvPr>
            <p:ph idx="1"/>
          </p:nvPr>
        </p:nvSpPr>
        <p:spPr/>
        <p:txBody>
          <a:bodyPr>
            <a:normAutofit fontScale="77500" lnSpcReduction="20000"/>
          </a:bodyPr>
          <a:lstStyle/>
          <a:p>
            <a:pPr algn="just"/>
            <a:r>
              <a:rPr lang="en-GB" dirty="0"/>
              <a:t>In </a:t>
            </a:r>
            <a:r>
              <a:rPr lang="en-GB" i="1" dirty="0"/>
              <a:t>Tidy v Trustees of national History Museum</a:t>
            </a:r>
            <a:r>
              <a:rPr lang="en-GB" dirty="0"/>
              <a:t> the plaintiff, a cartoonist, drew some large dinosaur cartoons in black and white for the defendant museum to exhibit. The museum, without the plaintiff’s authority, published a book on dinosaurs, including reproductions of the plaintiff’s cartoons, a seventh the size of the originals and with a pink and yellow background. The plaintiff’s authorship was acknowledged but the plaintiff sued for both breach of his copyright and his moral right of integrity. The defendant admitted the breach of copyright, but disputed the moral rights of breach. The Court refused the plaintiff’s motion for summary judgment on that claim, remitting the case for a full trail.</a:t>
            </a:r>
            <a:r>
              <a:rPr lang="en-US" dirty="0"/>
              <a:t> </a:t>
            </a:r>
          </a:p>
        </p:txBody>
      </p:sp>
    </p:spTree>
    <p:extLst>
      <p:ext uri="{BB962C8B-B14F-4D97-AF65-F5344CB8AC3E}">
        <p14:creationId xmlns:p14="http://schemas.microsoft.com/office/powerpoint/2010/main" val="32881984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Integrity Right</a:t>
            </a:r>
            <a:br>
              <a:rPr lang="en-US" b="1" dirty="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GB" dirty="0" err="1"/>
              <a:t>Rattee</a:t>
            </a:r>
            <a:r>
              <a:rPr lang="en-GB" dirty="0"/>
              <a:t> J stated: </a:t>
            </a:r>
            <a:endParaRPr lang="en-US" dirty="0"/>
          </a:p>
          <a:p>
            <a:pPr algn="just"/>
            <a:r>
              <a:rPr lang="en-GB" b="1" dirty="0"/>
              <a:t>Before accepting the plaintiff’s view that the reproduction in the book complained of is prejudicial to his honour or reputation, I have to be satisfied that that view is one which is reasonably held, which inevitably involves the application of an objective test of reasonableness. It seems to me that there is a possible defence … that, in fact, the reputation of the plaintiff would not be harmed one which in the mind of any reasonable person looking at the reproduction of which he complains.   </a:t>
            </a:r>
            <a:r>
              <a:rPr lang="en-GB" b="1" dirty="0" smtClean="0"/>
              <a:t> </a:t>
            </a:r>
            <a:endParaRPr lang="en-US" b="1" dirty="0"/>
          </a:p>
          <a:p>
            <a:pPr algn="just"/>
            <a:endParaRPr lang="en-US" dirty="0"/>
          </a:p>
        </p:txBody>
      </p:sp>
    </p:spTree>
    <p:extLst>
      <p:ext uri="{BB962C8B-B14F-4D97-AF65-F5344CB8AC3E}">
        <p14:creationId xmlns:p14="http://schemas.microsoft.com/office/powerpoint/2010/main" val="31268534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Integrity Right</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GB" dirty="0" smtClean="0"/>
              <a:t>In </a:t>
            </a:r>
            <a:r>
              <a:rPr lang="en-GB" dirty="0"/>
              <a:t>the case of </a:t>
            </a:r>
            <a:r>
              <a:rPr lang="en-GB" i="1" dirty="0"/>
              <a:t>Prise de Parole Inc. v Guerin, </a:t>
            </a:r>
            <a:r>
              <a:rPr lang="en-GB" i="1" dirty="0" err="1"/>
              <a:t>Editeur</a:t>
            </a:r>
            <a:r>
              <a:rPr lang="en-GB" i="1" dirty="0"/>
              <a:t> </a:t>
            </a:r>
            <a:r>
              <a:rPr lang="en-GB" i="1" dirty="0" err="1"/>
              <a:t>Ltee</a:t>
            </a:r>
            <a:r>
              <a:rPr lang="en-GB" dirty="0"/>
              <a:t>, the plaintiff author complained that the defendant publisher had included in a school anthology, without his authority, an abridged version of the plaintiff’s well known novel. The abridgment was incompetently done: subplots were omitted and the order of the story was changed. Apart from claiming an injunction and damages for copyright infringement, the plaintiff also claimed for breach of his moral rights</a:t>
            </a:r>
            <a:r>
              <a:rPr lang="en-GB" dirty="0" smtClean="0"/>
              <a:t>.</a:t>
            </a:r>
            <a:endParaRPr lang="en-US" dirty="0"/>
          </a:p>
          <a:p>
            <a:pPr algn="just"/>
            <a:endParaRPr lang="en-US" dirty="0"/>
          </a:p>
        </p:txBody>
      </p:sp>
    </p:spTree>
    <p:extLst>
      <p:ext uri="{BB962C8B-B14F-4D97-AF65-F5344CB8AC3E}">
        <p14:creationId xmlns:p14="http://schemas.microsoft.com/office/powerpoint/2010/main" val="7349675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Integrity Right</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GB" dirty="0" err="1"/>
              <a:t>Denault</a:t>
            </a:r>
            <a:r>
              <a:rPr lang="en-GB" dirty="0"/>
              <a:t> J. in the Court of first instance stated as follows:</a:t>
            </a:r>
            <a:endParaRPr lang="en-US" dirty="0"/>
          </a:p>
          <a:p>
            <a:pPr algn="just"/>
            <a:r>
              <a:rPr lang="en-GB" dirty="0" smtClean="0"/>
              <a:t>…</a:t>
            </a:r>
            <a:r>
              <a:rPr lang="en-GB" b="1" dirty="0" smtClean="0"/>
              <a:t> </a:t>
            </a:r>
            <a:r>
              <a:rPr lang="en-GB" b="1" dirty="0"/>
              <a:t>although the author has shown that his novel was substantially modified without his knowledge and that he was shocked and distressed by this, the evidence has not shown that, objectively … his work was modified to the prejudicial of his honour or reputation. Since this has not been proven, the plaintiff is not entitled to moral damages.</a:t>
            </a:r>
            <a:endParaRPr lang="en-US" b="1" dirty="0"/>
          </a:p>
          <a:p>
            <a:pPr algn="just"/>
            <a:endParaRPr lang="en-US" dirty="0"/>
          </a:p>
        </p:txBody>
      </p:sp>
    </p:spTree>
    <p:extLst>
      <p:ext uri="{BB962C8B-B14F-4D97-AF65-F5344CB8AC3E}">
        <p14:creationId xmlns:p14="http://schemas.microsoft.com/office/powerpoint/2010/main" val="4078586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Integrity Right</a:t>
            </a:r>
            <a:br>
              <a:rPr lang="en-US" b="1" dirty="0"/>
            </a:br>
            <a:endParaRPr lang="en-US" dirty="0"/>
          </a:p>
        </p:txBody>
      </p:sp>
      <p:sp>
        <p:nvSpPr>
          <p:cNvPr id="3" name="Content Placeholder 2"/>
          <p:cNvSpPr>
            <a:spLocks noGrp="1"/>
          </p:cNvSpPr>
          <p:nvPr>
            <p:ph idx="1"/>
          </p:nvPr>
        </p:nvSpPr>
        <p:spPr/>
        <p:txBody>
          <a:bodyPr>
            <a:normAutofit lnSpcReduction="10000"/>
          </a:bodyPr>
          <a:lstStyle/>
          <a:p>
            <a:pPr algn="just"/>
            <a:r>
              <a:rPr lang="en-GB" dirty="0"/>
              <a:t>Like paternity right, integrity right does not apply to works, such as </a:t>
            </a:r>
            <a:r>
              <a:rPr lang="en-GB" b="1" dirty="0"/>
              <a:t>computer </a:t>
            </a:r>
            <a:r>
              <a:rPr lang="en-GB" b="1" dirty="0" err="1"/>
              <a:t>programmmes</a:t>
            </a:r>
            <a:r>
              <a:rPr lang="en-GB" b="1" dirty="0"/>
              <a:t>, sound recordings, broadcasts and cable programmes or other works in which copyright does not subsist. </a:t>
            </a:r>
            <a:endParaRPr lang="en-GB" b="1" dirty="0" smtClean="0"/>
          </a:p>
          <a:p>
            <a:pPr algn="just"/>
            <a:r>
              <a:rPr lang="en-GB" dirty="0" smtClean="0"/>
              <a:t>Furthermore</a:t>
            </a:r>
            <a:r>
              <a:rPr lang="en-GB" dirty="0"/>
              <a:t>, the right does not apply to </a:t>
            </a:r>
            <a:r>
              <a:rPr lang="en-GB" b="1" dirty="0"/>
              <a:t>works created by the author in the course of employment or works made by the author on the commission of some other </a:t>
            </a:r>
            <a:r>
              <a:rPr lang="en-GB" b="1" dirty="0" smtClean="0"/>
              <a:t>person.</a:t>
            </a:r>
            <a:endParaRPr lang="en-US" b="1" dirty="0"/>
          </a:p>
        </p:txBody>
      </p:sp>
    </p:spTree>
    <p:extLst>
      <p:ext uri="{BB962C8B-B14F-4D97-AF65-F5344CB8AC3E}">
        <p14:creationId xmlns:p14="http://schemas.microsoft.com/office/powerpoint/2010/main" val="13611478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Structure of Presentation</a:t>
            </a:r>
            <a:endParaRPr lang="en-US" b="1" dirty="0"/>
          </a:p>
        </p:txBody>
      </p:sp>
      <p:sp>
        <p:nvSpPr>
          <p:cNvPr id="3" name="Content Placeholder 2"/>
          <p:cNvSpPr>
            <a:spLocks noGrp="1"/>
          </p:cNvSpPr>
          <p:nvPr>
            <p:ph idx="1"/>
          </p:nvPr>
        </p:nvSpPr>
        <p:spPr/>
        <p:txBody>
          <a:bodyPr>
            <a:normAutofit fontScale="92500" lnSpcReduction="20000"/>
          </a:bodyPr>
          <a:lstStyle/>
          <a:p>
            <a:r>
              <a:rPr lang="en-US" b="1" dirty="0" smtClean="0"/>
              <a:t>Introduction – Moral Rights</a:t>
            </a:r>
          </a:p>
          <a:p>
            <a:r>
              <a:rPr lang="en-US" b="1" dirty="0" smtClean="0"/>
              <a:t>Paternity Right</a:t>
            </a:r>
          </a:p>
          <a:p>
            <a:r>
              <a:rPr lang="en-US" b="1" dirty="0" smtClean="0"/>
              <a:t>Integrity Right</a:t>
            </a:r>
          </a:p>
          <a:p>
            <a:r>
              <a:rPr lang="en-US" b="1" dirty="0" smtClean="0"/>
              <a:t>False Attribution of a Work</a:t>
            </a:r>
          </a:p>
          <a:p>
            <a:r>
              <a:rPr lang="en-US" b="1" dirty="0" smtClean="0"/>
              <a:t>Right to Privacy in Relation to Photographs and Films</a:t>
            </a:r>
          </a:p>
          <a:p>
            <a:r>
              <a:rPr lang="en-US" b="1" dirty="0" smtClean="0"/>
              <a:t>Divulgation Right</a:t>
            </a:r>
          </a:p>
          <a:p>
            <a:r>
              <a:rPr lang="en-US" b="1" dirty="0" smtClean="0"/>
              <a:t>Retraction Right</a:t>
            </a:r>
          </a:p>
          <a:p>
            <a:r>
              <a:rPr lang="en-US" b="1" dirty="0" smtClean="0"/>
              <a:t>Duration of Moral Rights</a:t>
            </a:r>
          </a:p>
          <a:p>
            <a:r>
              <a:rPr lang="en-US" b="1" dirty="0" smtClean="0"/>
              <a:t>Waiver of Moral Rights</a:t>
            </a:r>
            <a:endParaRPr lang="en-US" b="1" dirty="0"/>
          </a:p>
          <a:p>
            <a:endParaRPr lang="en-US" dirty="0"/>
          </a:p>
        </p:txBody>
      </p:sp>
    </p:spTree>
    <p:extLst>
      <p:ext uri="{BB962C8B-B14F-4D97-AF65-F5344CB8AC3E}">
        <p14:creationId xmlns:p14="http://schemas.microsoft.com/office/powerpoint/2010/main" val="22939413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False Attribution of a Work</a:t>
            </a:r>
            <a:br>
              <a:rPr lang="en-US" b="1" dirty="0"/>
            </a:br>
            <a:endParaRPr lang="en-US" dirty="0"/>
          </a:p>
        </p:txBody>
      </p:sp>
      <p:sp>
        <p:nvSpPr>
          <p:cNvPr id="3" name="Content Placeholder 2"/>
          <p:cNvSpPr>
            <a:spLocks noGrp="1"/>
          </p:cNvSpPr>
          <p:nvPr>
            <p:ph idx="1"/>
          </p:nvPr>
        </p:nvSpPr>
        <p:spPr/>
        <p:txBody>
          <a:bodyPr>
            <a:normAutofit/>
          </a:bodyPr>
          <a:lstStyle/>
          <a:p>
            <a:pPr algn="just"/>
            <a:r>
              <a:rPr lang="en-GB" dirty="0"/>
              <a:t>The right to object to false attribution of a work is the converse of the right to be identified or paternity right. </a:t>
            </a:r>
            <a:endParaRPr lang="en-GB" dirty="0" smtClean="0"/>
          </a:p>
          <a:p>
            <a:pPr algn="just"/>
            <a:r>
              <a:rPr lang="en-GB" b="1" dirty="0" smtClean="0"/>
              <a:t>A </a:t>
            </a:r>
            <a:r>
              <a:rPr lang="en-GB" b="1" dirty="0"/>
              <a:t>person to whom a literary, dramatic, musical or artistic work is attributed as the author, or to whom a film or </a:t>
            </a:r>
            <a:r>
              <a:rPr lang="en-GB" b="1" dirty="0" err="1"/>
              <a:t>audiovisual</a:t>
            </a:r>
            <a:r>
              <a:rPr lang="en-GB" b="1" dirty="0"/>
              <a:t> work is attributed director has the right to object when that attribution is false. </a:t>
            </a:r>
            <a:endParaRPr lang="en-GB" b="1" dirty="0" smtClean="0"/>
          </a:p>
        </p:txBody>
      </p:sp>
    </p:spTree>
    <p:extLst>
      <p:ext uri="{BB962C8B-B14F-4D97-AF65-F5344CB8AC3E}">
        <p14:creationId xmlns:p14="http://schemas.microsoft.com/office/powerpoint/2010/main" val="611876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False Attribution of a Work</a:t>
            </a:r>
            <a:br>
              <a:rPr lang="en-US" b="1" dirty="0"/>
            </a:br>
            <a:endParaRPr lang="en-US" dirty="0"/>
          </a:p>
        </p:txBody>
      </p:sp>
      <p:sp>
        <p:nvSpPr>
          <p:cNvPr id="3" name="Content Placeholder 2"/>
          <p:cNvSpPr>
            <a:spLocks noGrp="1"/>
          </p:cNvSpPr>
          <p:nvPr>
            <p:ph idx="1"/>
          </p:nvPr>
        </p:nvSpPr>
        <p:spPr/>
        <p:txBody>
          <a:bodyPr/>
          <a:lstStyle/>
          <a:p>
            <a:pPr algn="just"/>
            <a:r>
              <a:rPr lang="en-GB" b="1" dirty="0"/>
              <a:t>The objection may be in relation to the issue of copies to the public, public exhibition of an artistic work, public performance or showing, broadcast or cable-cast of a literary, dramatic or musical work or a film.</a:t>
            </a:r>
            <a:endParaRPr lang="en-US" b="1" dirty="0"/>
          </a:p>
          <a:p>
            <a:pPr algn="just"/>
            <a:r>
              <a:rPr lang="en-GB" dirty="0" smtClean="0"/>
              <a:t>The </a:t>
            </a:r>
            <a:r>
              <a:rPr lang="en-GB" dirty="0"/>
              <a:t>right to object to false attribution of the work is </a:t>
            </a:r>
            <a:r>
              <a:rPr lang="en-GB" b="1" dirty="0"/>
              <a:t>not included in the Copyright and Performance Rights Act.  </a:t>
            </a:r>
            <a:endParaRPr lang="en-US" b="1" dirty="0"/>
          </a:p>
          <a:p>
            <a:pPr algn="just"/>
            <a:endParaRPr lang="en-US" dirty="0"/>
          </a:p>
        </p:txBody>
      </p:sp>
    </p:spTree>
    <p:extLst>
      <p:ext uri="{BB962C8B-B14F-4D97-AF65-F5344CB8AC3E}">
        <p14:creationId xmlns:p14="http://schemas.microsoft.com/office/powerpoint/2010/main" val="26540859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Right </a:t>
            </a:r>
            <a:r>
              <a:rPr lang="en-US" b="1" dirty="0"/>
              <a:t>to Privacy in Relation to Photographs and Films</a:t>
            </a:r>
            <a:br>
              <a:rPr lang="en-US" b="1" dirty="0"/>
            </a:br>
            <a:endParaRPr lang="en-US" dirty="0"/>
          </a:p>
        </p:txBody>
      </p:sp>
      <p:sp>
        <p:nvSpPr>
          <p:cNvPr id="3" name="Content Placeholder 2"/>
          <p:cNvSpPr>
            <a:spLocks noGrp="1"/>
          </p:cNvSpPr>
          <p:nvPr>
            <p:ph idx="1"/>
          </p:nvPr>
        </p:nvSpPr>
        <p:spPr/>
        <p:txBody>
          <a:bodyPr>
            <a:normAutofit fontScale="85000" lnSpcReduction="20000"/>
          </a:bodyPr>
          <a:lstStyle/>
          <a:p>
            <a:pPr algn="just"/>
            <a:r>
              <a:rPr lang="en-GB" b="1" dirty="0"/>
              <a:t>Most people are concerned that photographs or films of a private functions such as weddings may find their way or be displayed publicly without the consent or against the wishes of the people involved in the photographs or films. </a:t>
            </a:r>
            <a:endParaRPr lang="en-GB" b="1" dirty="0" smtClean="0"/>
          </a:p>
          <a:p>
            <a:pPr algn="just"/>
            <a:r>
              <a:rPr lang="en-GB" dirty="0" smtClean="0"/>
              <a:t>Thus </a:t>
            </a:r>
            <a:r>
              <a:rPr lang="en-GB" dirty="0"/>
              <a:t>in some jurisdictions such the United Kingdom they have come up with provisions </a:t>
            </a:r>
            <a:r>
              <a:rPr lang="en-GB" b="1" dirty="0"/>
              <a:t>to protect the persons who are involved in the photographs or films and to stop photographers from profiting from photographs taken at the private function, more especially if persons involved are </a:t>
            </a:r>
            <a:r>
              <a:rPr lang="en-GB" b="1" dirty="0" smtClean="0"/>
              <a:t>celebrities, or photographs of celebrities babies.</a:t>
            </a:r>
            <a:endParaRPr lang="en-US" dirty="0"/>
          </a:p>
          <a:p>
            <a:pPr algn="just"/>
            <a:endParaRPr lang="en-US" dirty="0"/>
          </a:p>
        </p:txBody>
      </p:sp>
    </p:spTree>
    <p:extLst>
      <p:ext uri="{BB962C8B-B14F-4D97-AF65-F5344CB8AC3E}">
        <p14:creationId xmlns:p14="http://schemas.microsoft.com/office/powerpoint/2010/main" val="35164853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Right </a:t>
            </a:r>
            <a:r>
              <a:rPr lang="en-US" b="1" dirty="0"/>
              <a:t>to Privacy in Relation to Photographs and Films</a:t>
            </a:r>
            <a:br>
              <a:rPr lang="en-US" b="1" dirty="0"/>
            </a:br>
            <a:endParaRPr lang="en-US" dirty="0"/>
          </a:p>
        </p:txBody>
      </p:sp>
      <p:sp>
        <p:nvSpPr>
          <p:cNvPr id="3" name="Content Placeholder 2"/>
          <p:cNvSpPr>
            <a:spLocks noGrp="1"/>
          </p:cNvSpPr>
          <p:nvPr>
            <p:ph idx="1"/>
          </p:nvPr>
        </p:nvSpPr>
        <p:spPr/>
        <p:txBody>
          <a:bodyPr/>
          <a:lstStyle/>
          <a:p>
            <a:pPr algn="just"/>
            <a:r>
              <a:rPr lang="en-GB" dirty="0"/>
              <a:t>Thus where a photographer is </a:t>
            </a:r>
            <a:r>
              <a:rPr lang="en-GB" b="1" dirty="0"/>
              <a:t>commissioned to take photographs of a wedding or private function, those photographs cannot be issued to or shown to the public without the consent of the commissioner, for example, the </a:t>
            </a:r>
            <a:r>
              <a:rPr lang="en-GB" b="1" dirty="0" smtClean="0"/>
              <a:t>bride or parents of the baby</a:t>
            </a:r>
            <a:r>
              <a:rPr lang="en-GB" dirty="0" smtClean="0"/>
              <a:t>.</a:t>
            </a:r>
            <a:endParaRPr lang="en-US" dirty="0"/>
          </a:p>
        </p:txBody>
      </p:sp>
    </p:spTree>
    <p:extLst>
      <p:ext uri="{BB962C8B-B14F-4D97-AF65-F5344CB8AC3E}">
        <p14:creationId xmlns:p14="http://schemas.microsoft.com/office/powerpoint/2010/main" val="13802656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Right </a:t>
            </a:r>
            <a:r>
              <a:rPr lang="en-US" b="1" dirty="0"/>
              <a:t>to Privacy in Relation to Photographs and Films</a:t>
            </a:r>
            <a:br>
              <a:rPr lang="en-US" b="1" dirty="0"/>
            </a:br>
            <a:endParaRPr lang="en-US" dirty="0"/>
          </a:p>
        </p:txBody>
      </p:sp>
      <p:sp>
        <p:nvSpPr>
          <p:cNvPr id="3" name="Content Placeholder 2"/>
          <p:cNvSpPr>
            <a:spLocks noGrp="1"/>
          </p:cNvSpPr>
          <p:nvPr>
            <p:ph idx="1"/>
          </p:nvPr>
        </p:nvSpPr>
        <p:spPr/>
        <p:txBody>
          <a:bodyPr>
            <a:normAutofit fontScale="92500" lnSpcReduction="20000"/>
          </a:bodyPr>
          <a:lstStyle/>
          <a:p>
            <a:pPr algn="just"/>
            <a:r>
              <a:rPr lang="en-GB" dirty="0"/>
              <a:t>In the case of </a:t>
            </a:r>
            <a:r>
              <a:rPr lang="en-GB" i="1" dirty="0"/>
              <a:t>Mail Newspapers </a:t>
            </a:r>
            <a:r>
              <a:rPr lang="en-GB" i="1" dirty="0" err="1"/>
              <a:t>Plc</a:t>
            </a:r>
            <a:r>
              <a:rPr lang="en-GB" i="1" dirty="0"/>
              <a:t> v Express Newspapers </a:t>
            </a:r>
            <a:r>
              <a:rPr lang="en-GB" i="1" dirty="0" err="1"/>
              <a:t>Plc</a:t>
            </a:r>
            <a:r>
              <a:rPr lang="en-GB" dirty="0"/>
              <a:t> an injunction was granted to prevent the publication of wedding photographs of a married couple.  The wife had suffered a brain haemorrhage when 24 weeks pregnant and was kept on a life support machine in the hope that the baby could be born alive. </a:t>
            </a:r>
            <a:endParaRPr lang="en-GB" dirty="0" smtClean="0"/>
          </a:p>
          <a:p>
            <a:pPr algn="just"/>
            <a:r>
              <a:rPr lang="en-GB" dirty="0" smtClean="0"/>
              <a:t>The </a:t>
            </a:r>
            <a:r>
              <a:rPr lang="en-GB" dirty="0"/>
              <a:t>husband had granted exclusive in the pictures to the plaintiff in respect of photographs and the defendant tried to obtain copies from the photographer.</a:t>
            </a:r>
            <a:endParaRPr lang="en-US" dirty="0"/>
          </a:p>
          <a:p>
            <a:pPr algn="just"/>
            <a:endParaRPr lang="en-US" dirty="0"/>
          </a:p>
        </p:txBody>
      </p:sp>
    </p:spTree>
    <p:extLst>
      <p:ext uri="{BB962C8B-B14F-4D97-AF65-F5344CB8AC3E}">
        <p14:creationId xmlns:p14="http://schemas.microsoft.com/office/powerpoint/2010/main" val="16849773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Right </a:t>
            </a:r>
            <a:r>
              <a:rPr lang="en-US" b="1" dirty="0"/>
              <a:t>to Privacy in Relation to Photographs and Films</a:t>
            </a:r>
            <a:br>
              <a:rPr lang="en-US" b="1" dirty="0"/>
            </a:br>
            <a:endParaRPr lang="en-US" dirty="0"/>
          </a:p>
        </p:txBody>
      </p:sp>
      <p:sp>
        <p:nvSpPr>
          <p:cNvPr id="3" name="Content Placeholder 2"/>
          <p:cNvSpPr>
            <a:spLocks noGrp="1"/>
          </p:cNvSpPr>
          <p:nvPr>
            <p:ph idx="1"/>
          </p:nvPr>
        </p:nvSpPr>
        <p:spPr/>
        <p:txBody>
          <a:bodyPr>
            <a:normAutofit lnSpcReduction="10000"/>
          </a:bodyPr>
          <a:lstStyle/>
          <a:p>
            <a:pPr algn="just"/>
            <a:r>
              <a:rPr lang="en-GB" dirty="0" smtClean="0"/>
              <a:t>the </a:t>
            </a:r>
            <a:r>
              <a:rPr lang="en-GB" dirty="0"/>
              <a:t>right to privacy in relation to photographs and films is not just a </a:t>
            </a:r>
            <a:r>
              <a:rPr lang="en-GB" b="1" dirty="0"/>
              <a:t>negative right as it can also be used to secure exclusivity and gain a higher price for the use of the photographs or films. </a:t>
            </a:r>
            <a:endParaRPr lang="en-GB" b="1" dirty="0" smtClean="0"/>
          </a:p>
          <a:p>
            <a:pPr algn="just"/>
            <a:r>
              <a:rPr lang="en-GB" dirty="0" smtClean="0"/>
              <a:t>A </a:t>
            </a:r>
            <a:r>
              <a:rPr lang="en-GB" dirty="0"/>
              <a:t>good example is where some celebrities have sold their wedding pictures </a:t>
            </a:r>
            <a:r>
              <a:rPr lang="en-GB" dirty="0" smtClean="0"/>
              <a:t>or baby’s pictures for </a:t>
            </a:r>
            <a:r>
              <a:rPr lang="en-GB" dirty="0"/>
              <a:t>example to newspapers and donated money to charities. </a:t>
            </a:r>
            <a:endParaRPr lang="en-US" dirty="0"/>
          </a:p>
          <a:p>
            <a:pPr algn="just"/>
            <a:endParaRPr lang="en-US" dirty="0"/>
          </a:p>
        </p:txBody>
      </p:sp>
    </p:spTree>
    <p:extLst>
      <p:ext uri="{BB962C8B-B14F-4D97-AF65-F5344CB8AC3E}">
        <p14:creationId xmlns:p14="http://schemas.microsoft.com/office/powerpoint/2010/main" val="37725373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Right </a:t>
            </a:r>
            <a:r>
              <a:rPr lang="en-US" b="1" dirty="0"/>
              <a:t>to Privacy in Relation to Photographs and Films</a:t>
            </a:r>
            <a:br>
              <a:rPr lang="en-US" b="1" dirty="0"/>
            </a:br>
            <a:endParaRPr lang="en-US" dirty="0"/>
          </a:p>
        </p:txBody>
      </p:sp>
      <p:sp>
        <p:nvSpPr>
          <p:cNvPr id="3" name="Content Placeholder 2"/>
          <p:cNvSpPr>
            <a:spLocks noGrp="1"/>
          </p:cNvSpPr>
          <p:nvPr>
            <p:ph idx="1"/>
          </p:nvPr>
        </p:nvSpPr>
        <p:spPr/>
        <p:txBody>
          <a:bodyPr/>
          <a:lstStyle/>
          <a:p>
            <a:pPr algn="just"/>
            <a:r>
              <a:rPr lang="en-GB" dirty="0"/>
              <a:t>Like the right to object to false attribution of a work, the right to privacy in relation to photographs and films </a:t>
            </a:r>
            <a:r>
              <a:rPr lang="en-GB" b="1" dirty="0"/>
              <a:t>is not included in the Copyright and Performance Rights Act.   </a:t>
            </a:r>
            <a:endParaRPr lang="en-US" b="1" dirty="0"/>
          </a:p>
          <a:p>
            <a:pPr algn="just"/>
            <a:endParaRPr lang="en-US" dirty="0"/>
          </a:p>
        </p:txBody>
      </p:sp>
    </p:spTree>
    <p:extLst>
      <p:ext uri="{BB962C8B-B14F-4D97-AF65-F5344CB8AC3E}">
        <p14:creationId xmlns:p14="http://schemas.microsoft.com/office/powerpoint/2010/main" val="20858334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Divulgation Right</a:t>
            </a:r>
            <a:br>
              <a:rPr lang="en-US" b="1" dirty="0"/>
            </a:br>
            <a:endParaRPr lang="en-US" dirty="0"/>
          </a:p>
        </p:txBody>
      </p:sp>
      <p:sp>
        <p:nvSpPr>
          <p:cNvPr id="3" name="Content Placeholder 2"/>
          <p:cNvSpPr>
            <a:spLocks noGrp="1"/>
          </p:cNvSpPr>
          <p:nvPr>
            <p:ph idx="1"/>
          </p:nvPr>
        </p:nvSpPr>
        <p:spPr/>
        <p:txBody>
          <a:bodyPr/>
          <a:lstStyle/>
          <a:p>
            <a:pPr algn="just"/>
            <a:r>
              <a:rPr lang="en-GB" b="1" dirty="0"/>
              <a:t>Divulgation or dissemination right is the author’s right to decide when, where and in what form the work will be disseminated to any other person, persons or general public. </a:t>
            </a:r>
            <a:endParaRPr lang="en-GB" b="1" dirty="0" smtClean="0"/>
          </a:p>
          <a:p>
            <a:pPr algn="just"/>
            <a:r>
              <a:rPr lang="en-GB" dirty="0" smtClean="0"/>
              <a:t>Thus </a:t>
            </a:r>
            <a:r>
              <a:rPr lang="en-GB" dirty="0"/>
              <a:t>an author can </a:t>
            </a:r>
            <a:r>
              <a:rPr lang="en-GB" b="1" dirty="0"/>
              <a:t>restrain the publication or use of a work when it is contrary to the form in which he wishes that work to be disseminated to the public.</a:t>
            </a:r>
            <a:endParaRPr lang="en-US" b="1" dirty="0"/>
          </a:p>
          <a:p>
            <a:pPr algn="just"/>
            <a:endParaRPr lang="en-US" dirty="0"/>
          </a:p>
        </p:txBody>
      </p:sp>
    </p:spTree>
    <p:extLst>
      <p:ext uri="{BB962C8B-B14F-4D97-AF65-F5344CB8AC3E}">
        <p14:creationId xmlns:p14="http://schemas.microsoft.com/office/powerpoint/2010/main" val="40799803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Divulgation Right</a:t>
            </a:r>
            <a:br>
              <a:rPr lang="en-US" b="1" dirty="0"/>
            </a:br>
            <a:endParaRPr lang="en-US" dirty="0"/>
          </a:p>
        </p:txBody>
      </p:sp>
      <p:sp>
        <p:nvSpPr>
          <p:cNvPr id="3" name="Content Placeholder 2"/>
          <p:cNvSpPr>
            <a:spLocks noGrp="1"/>
          </p:cNvSpPr>
          <p:nvPr>
            <p:ph idx="1"/>
          </p:nvPr>
        </p:nvSpPr>
        <p:spPr/>
        <p:txBody>
          <a:bodyPr/>
          <a:lstStyle/>
          <a:p>
            <a:pPr algn="just"/>
            <a:r>
              <a:rPr lang="en-GB" dirty="0" smtClean="0"/>
              <a:t>The </a:t>
            </a:r>
            <a:r>
              <a:rPr lang="en-GB" dirty="0"/>
              <a:t>divulgation right is </a:t>
            </a:r>
            <a:r>
              <a:rPr lang="en-GB" b="1" dirty="0"/>
              <a:t>not mentioned or included in </a:t>
            </a:r>
            <a:r>
              <a:rPr lang="en-GB" b="1" dirty="0" smtClean="0"/>
              <a:t>the </a:t>
            </a:r>
            <a:r>
              <a:rPr lang="en-GB" b="1" dirty="0"/>
              <a:t>Copyright and Performance Rights Act or the Berne Convention.            </a:t>
            </a:r>
            <a:endParaRPr lang="en-US" b="1" dirty="0"/>
          </a:p>
          <a:p>
            <a:endParaRPr lang="en-US" dirty="0"/>
          </a:p>
          <a:p>
            <a:pPr algn="just"/>
            <a:endParaRPr lang="en-US" dirty="0"/>
          </a:p>
        </p:txBody>
      </p:sp>
    </p:spTree>
    <p:extLst>
      <p:ext uri="{BB962C8B-B14F-4D97-AF65-F5344CB8AC3E}">
        <p14:creationId xmlns:p14="http://schemas.microsoft.com/office/powerpoint/2010/main" val="9279641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Retraction Right</a:t>
            </a:r>
            <a:br>
              <a:rPr lang="en-US" b="1" dirty="0"/>
            </a:br>
            <a:endParaRPr lang="en-US" dirty="0"/>
          </a:p>
        </p:txBody>
      </p:sp>
      <p:sp>
        <p:nvSpPr>
          <p:cNvPr id="3" name="Content Placeholder 2"/>
          <p:cNvSpPr>
            <a:spLocks noGrp="1"/>
          </p:cNvSpPr>
          <p:nvPr>
            <p:ph idx="1"/>
          </p:nvPr>
        </p:nvSpPr>
        <p:spPr/>
        <p:txBody>
          <a:bodyPr/>
          <a:lstStyle/>
          <a:p>
            <a:pPr algn="just"/>
            <a:r>
              <a:rPr lang="en-GB" b="1" dirty="0"/>
              <a:t>The retraction right is the right of the author to withdraw his work from the publication because of changed opinion. </a:t>
            </a:r>
            <a:endParaRPr lang="en-GB" b="1" dirty="0" smtClean="0"/>
          </a:p>
          <a:p>
            <a:pPr algn="just"/>
            <a:r>
              <a:rPr lang="en-GB" dirty="0" smtClean="0"/>
              <a:t>For </a:t>
            </a:r>
            <a:r>
              <a:rPr lang="en-GB" dirty="0"/>
              <a:t>example, if the author in his literary work stated that the world was flat and then later it is found that the world is round, he can exercise his right of retraction to allow him to remove or withdraw his book from circulation.</a:t>
            </a:r>
            <a:endParaRPr lang="en-US" dirty="0"/>
          </a:p>
          <a:p>
            <a:pPr algn="just"/>
            <a:endParaRPr lang="en-US" dirty="0"/>
          </a:p>
        </p:txBody>
      </p:sp>
    </p:spTree>
    <p:extLst>
      <p:ext uri="{BB962C8B-B14F-4D97-AF65-F5344CB8AC3E}">
        <p14:creationId xmlns:p14="http://schemas.microsoft.com/office/powerpoint/2010/main" val="37354822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Structure of Presentation</a:t>
            </a:r>
            <a:endParaRPr lang="en-US" dirty="0"/>
          </a:p>
        </p:txBody>
      </p:sp>
      <p:sp>
        <p:nvSpPr>
          <p:cNvPr id="3" name="Content Placeholder 2"/>
          <p:cNvSpPr>
            <a:spLocks noGrp="1"/>
          </p:cNvSpPr>
          <p:nvPr>
            <p:ph idx="1"/>
          </p:nvPr>
        </p:nvSpPr>
        <p:spPr/>
        <p:txBody>
          <a:bodyPr>
            <a:normAutofit fontScale="77500" lnSpcReduction="20000"/>
          </a:bodyPr>
          <a:lstStyle/>
          <a:p>
            <a:r>
              <a:rPr lang="en-GB" b="1" dirty="0" smtClean="0"/>
              <a:t>Introduction – Economic Rights</a:t>
            </a:r>
          </a:p>
          <a:p>
            <a:r>
              <a:rPr lang="en-GB" b="1" dirty="0" smtClean="0"/>
              <a:t>Reproduction right</a:t>
            </a:r>
            <a:endParaRPr lang="en-US" b="1" dirty="0"/>
          </a:p>
          <a:p>
            <a:r>
              <a:rPr lang="en-GB" b="1" dirty="0" smtClean="0"/>
              <a:t>Translation right</a:t>
            </a:r>
            <a:endParaRPr lang="en-US" b="1" dirty="0"/>
          </a:p>
          <a:p>
            <a:r>
              <a:rPr lang="en-GB" b="1" dirty="0" smtClean="0"/>
              <a:t>Adaptation right</a:t>
            </a:r>
            <a:endParaRPr lang="en-US" b="1" dirty="0"/>
          </a:p>
          <a:p>
            <a:r>
              <a:rPr lang="en-GB" b="1" dirty="0" smtClean="0"/>
              <a:t>Public </a:t>
            </a:r>
            <a:r>
              <a:rPr lang="en-GB" b="1" dirty="0"/>
              <a:t>performance </a:t>
            </a:r>
            <a:r>
              <a:rPr lang="en-GB" b="1" dirty="0" smtClean="0"/>
              <a:t>right</a:t>
            </a:r>
            <a:endParaRPr lang="en-US" b="1" dirty="0"/>
          </a:p>
          <a:p>
            <a:r>
              <a:rPr lang="en-GB" b="1" dirty="0" smtClean="0"/>
              <a:t>Broadcasting right</a:t>
            </a:r>
            <a:endParaRPr lang="en-US" b="1" dirty="0"/>
          </a:p>
          <a:p>
            <a:r>
              <a:rPr lang="en-GB" b="1" dirty="0" smtClean="0"/>
              <a:t>Communication right</a:t>
            </a:r>
            <a:r>
              <a:rPr lang="en-GB" b="1" dirty="0"/>
              <a:t> </a:t>
            </a:r>
            <a:endParaRPr lang="en-US" b="1" dirty="0"/>
          </a:p>
          <a:p>
            <a:r>
              <a:rPr lang="en-GB" b="1" dirty="0" smtClean="0"/>
              <a:t>Distribution right</a:t>
            </a:r>
            <a:endParaRPr lang="en-US" b="1" dirty="0"/>
          </a:p>
          <a:p>
            <a:r>
              <a:rPr lang="en-GB" b="1" dirty="0" smtClean="0"/>
              <a:t>Rental right</a:t>
            </a:r>
            <a:endParaRPr lang="en-US" b="1" dirty="0"/>
          </a:p>
          <a:p>
            <a:r>
              <a:rPr lang="en-GB" b="1" dirty="0" smtClean="0"/>
              <a:t>Right </a:t>
            </a:r>
            <a:r>
              <a:rPr lang="en-GB" b="1" dirty="0"/>
              <a:t>of </a:t>
            </a:r>
            <a:r>
              <a:rPr lang="en-GB" b="1" dirty="0" smtClean="0"/>
              <a:t>Display</a:t>
            </a:r>
            <a:endParaRPr lang="en-US" b="1" dirty="0"/>
          </a:p>
          <a:p>
            <a:r>
              <a:rPr lang="en-GB" b="1" dirty="0" smtClean="0"/>
              <a:t>Right </a:t>
            </a:r>
            <a:r>
              <a:rPr lang="en-GB" b="1" dirty="0"/>
              <a:t>of resale (</a:t>
            </a:r>
            <a:r>
              <a:rPr lang="en-GB" b="1" dirty="0" err="1"/>
              <a:t>Droit</a:t>
            </a:r>
            <a:r>
              <a:rPr lang="en-GB" b="1" dirty="0"/>
              <a:t> de suite)</a:t>
            </a:r>
            <a:endParaRPr lang="en-US" b="1" dirty="0"/>
          </a:p>
          <a:p>
            <a:pPr algn="just"/>
            <a:endParaRPr lang="en-US" b="1" dirty="0"/>
          </a:p>
        </p:txBody>
      </p:sp>
    </p:spTree>
    <p:extLst>
      <p:ext uri="{BB962C8B-B14F-4D97-AF65-F5344CB8AC3E}">
        <p14:creationId xmlns:p14="http://schemas.microsoft.com/office/powerpoint/2010/main" val="35596904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Retraction Right</a:t>
            </a:r>
            <a:br>
              <a:rPr lang="en-US" b="1" dirty="0"/>
            </a:br>
            <a:endParaRPr lang="en-US" dirty="0"/>
          </a:p>
        </p:txBody>
      </p:sp>
      <p:sp>
        <p:nvSpPr>
          <p:cNvPr id="3" name="Content Placeholder 2"/>
          <p:cNvSpPr>
            <a:spLocks noGrp="1"/>
          </p:cNvSpPr>
          <p:nvPr>
            <p:ph idx="1"/>
          </p:nvPr>
        </p:nvSpPr>
        <p:spPr/>
        <p:txBody>
          <a:bodyPr/>
          <a:lstStyle/>
          <a:p>
            <a:pPr algn="just"/>
            <a:r>
              <a:rPr lang="en-GB" dirty="0"/>
              <a:t>Like the divulgation right, retraction right is </a:t>
            </a:r>
            <a:r>
              <a:rPr lang="en-GB" b="1" dirty="0"/>
              <a:t>not mentioned in the Copyright and Performance Rights </a:t>
            </a:r>
            <a:r>
              <a:rPr lang="en-GB" b="1" dirty="0" smtClean="0"/>
              <a:t>Act. </a:t>
            </a:r>
            <a:endParaRPr lang="en-US" b="1" dirty="0"/>
          </a:p>
        </p:txBody>
      </p:sp>
    </p:spTree>
    <p:extLst>
      <p:ext uri="{BB962C8B-B14F-4D97-AF65-F5344CB8AC3E}">
        <p14:creationId xmlns:p14="http://schemas.microsoft.com/office/powerpoint/2010/main" val="25473344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Duration of Moral Rights</a:t>
            </a:r>
            <a:br>
              <a:rPr lang="en-US" b="1" dirty="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GB" dirty="0"/>
              <a:t>The Copyright and Performance Rights Act provides that moral rights </a:t>
            </a:r>
            <a:r>
              <a:rPr lang="en-GB" b="1" dirty="0"/>
              <a:t>shall expire on the death of the author or director of the </a:t>
            </a:r>
            <a:r>
              <a:rPr lang="en-GB" b="1" dirty="0" err="1"/>
              <a:t>audiovisual</a:t>
            </a:r>
            <a:r>
              <a:rPr lang="en-GB" b="1" dirty="0"/>
              <a:t> </a:t>
            </a:r>
            <a:r>
              <a:rPr lang="en-GB" b="1" dirty="0" smtClean="0"/>
              <a:t>work. </a:t>
            </a:r>
          </a:p>
          <a:p>
            <a:pPr algn="just"/>
            <a:r>
              <a:rPr lang="en-GB" dirty="0"/>
              <a:t>Thus author’s moral rights </a:t>
            </a:r>
            <a:r>
              <a:rPr lang="en-GB" b="1" dirty="0"/>
              <a:t>cannot be infringed when he is dead. </a:t>
            </a:r>
            <a:endParaRPr lang="en-GB" b="1" dirty="0" smtClean="0"/>
          </a:p>
          <a:p>
            <a:pPr algn="just"/>
            <a:r>
              <a:rPr lang="en-GB" dirty="0" smtClean="0"/>
              <a:t>This </a:t>
            </a:r>
            <a:r>
              <a:rPr lang="en-GB" dirty="0"/>
              <a:t>is unfair to the author’s personal representative who might see others, for example, distort, mutilate or modify the work but can do nothing about it as the moral rights do not exist in the work in question and hence no legal right to enforce them. </a:t>
            </a:r>
            <a:r>
              <a:rPr lang="en-GB" dirty="0" smtClean="0"/>
              <a:t>   </a:t>
            </a:r>
            <a:endParaRPr lang="en-US" dirty="0"/>
          </a:p>
          <a:p>
            <a:pPr algn="just"/>
            <a:endParaRPr lang="en-US" b="1" dirty="0"/>
          </a:p>
        </p:txBody>
      </p:sp>
    </p:spTree>
    <p:extLst>
      <p:ext uri="{BB962C8B-B14F-4D97-AF65-F5344CB8AC3E}">
        <p14:creationId xmlns:p14="http://schemas.microsoft.com/office/powerpoint/2010/main" val="8242269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Waiver of Moral Rights</a:t>
            </a:r>
            <a:br>
              <a:rPr lang="en-US" b="1" dirty="0"/>
            </a:br>
            <a:endParaRPr lang="en-US" dirty="0"/>
          </a:p>
        </p:txBody>
      </p:sp>
      <p:sp>
        <p:nvSpPr>
          <p:cNvPr id="3" name="Content Placeholder 2"/>
          <p:cNvSpPr>
            <a:spLocks noGrp="1"/>
          </p:cNvSpPr>
          <p:nvPr>
            <p:ph idx="1"/>
          </p:nvPr>
        </p:nvSpPr>
        <p:spPr/>
        <p:txBody>
          <a:bodyPr>
            <a:normAutofit lnSpcReduction="10000"/>
          </a:bodyPr>
          <a:lstStyle/>
          <a:p>
            <a:pPr algn="just"/>
            <a:r>
              <a:rPr lang="en-GB" b="1" dirty="0"/>
              <a:t>It must be stated that under the Copyright and Performance Rights Act, the author of a work or a director of a film or </a:t>
            </a:r>
            <a:r>
              <a:rPr lang="en-GB" b="1" dirty="0" err="1"/>
              <a:t>audiovisual</a:t>
            </a:r>
            <a:r>
              <a:rPr lang="en-GB" b="1" dirty="0"/>
              <a:t> work cannot waive his moral rights. </a:t>
            </a:r>
            <a:endParaRPr lang="en-GB" b="1" dirty="0" smtClean="0"/>
          </a:p>
          <a:p>
            <a:pPr algn="just"/>
            <a:r>
              <a:rPr lang="en-GB" dirty="0" smtClean="0"/>
              <a:t>However</a:t>
            </a:r>
            <a:r>
              <a:rPr lang="en-GB" dirty="0"/>
              <a:t>, in some countries such as the United Kingdom the author of a work or director of film may under a written instrument (signed by the person giving his moral right) waive his moral rights</a:t>
            </a:r>
            <a:endParaRPr lang="en-US" dirty="0"/>
          </a:p>
        </p:txBody>
      </p:sp>
    </p:spTree>
    <p:extLst>
      <p:ext uri="{BB962C8B-B14F-4D97-AF65-F5344CB8AC3E}">
        <p14:creationId xmlns:p14="http://schemas.microsoft.com/office/powerpoint/2010/main" val="1725857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Economic Rights</a:t>
            </a:r>
            <a:endParaRPr lang="en-US" b="1" dirty="0"/>
          </a:p>
        </p:txBody>
      </p:sp>
      <p:sp>
        <p:nvSpPr>
          <p:cNvPr id="3" name="Content Placeholder 2"/>
          <p:cNvSpPr>
            <a:spLocks noGrp="1"/>
          </p:cNvSpPr>
          <p:nvPr>
            <p:ph idx="1"/>
          </p:nvPr>
        </p:nvSpPr>
        <p:spPr/>
        <p:txBody>
          <a:bodyPr>
            <a:normAutofit fontScale="92500"/>
          </a:bodyPr>
          <a:lstStyle/>
          <a:p>
            <a:pPr algn="just"/>
            <a:r>
              <a:rPr lang="en-GB" dirty="0"/>
              <a:t>In addition to moral rights, copyright law grants </a:t>
            </a:r>
            <a:r>
              <a:rPr lang="en-GB" b="1" dirty="0"/>
              <a:t>the author or other right owner economic rights which allow him to derive financial reward from the use of his work by others. </a:t>
            </a:r>
            <a:endParaRPr lang="en-GB" b="1" dirty="0" smtClean="0"/>
          </a:p>
          <a:p>
            <a:pPr algn="just"/>
            <a:r>
              <a:rPr lang="en-GB" dirty="0" smtClean="0"/>
              <a:t>The </a:t>
            </a:r>
            <a:r>
              <a:rPr lang="en-GB" dirty="0"/>
              <a:t>economic rights enable the </a:t>
            </a:r>
            <a:r>
              <a:rPr lang="en-GB" b="1" dirty="0"/>
              <a:t>author or other right owner to control the commercial or industrial exploitation of his work and participate in the benefits of the use of the said work. </a:t>
            </a:r>
            <a:endParaRPr lang="en-GB" b="1" dirty="0" smtClean="0"/>
          </a:p>
        </p:txBody>
      </p:sp>
    </p:spTree>
    <p:extLst>
      <p:ext uri="{BB962C8B-B14F-4D97-AF65-F5344CB8AC3E}">
        <p14:creationId xmlns:p14="http://schemas.microsoft.com/office/powerpoint/2010/main" val="8698582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Economic Rights</a:t>
            </a:r>
            <a:endParaRPr lang="en-US" dirty="0"/>
          </a:p>
        </p:txBody>
      </p:sp>
      <p:sp>
        <p:nvSpPr>
          <p:cNvPr id="3" name="Content Placeholder 2"/>
          <p:cNvSpPr>
            <a:spLocks noGrp="1"/>
          </p:cNvSpPr>
          <p:nvPr>
            <p:ph idx="1"/>
          </p:nvPr>
        </p:nvSpPr>
        <p:spPr/>
        <p:txBody>
          <a:bodyPr/>
          <a:lstStyle/>
          <a:p>
            <a:pPr algn="just"/>
            <a:r>
              <a:rPr lang="en-GB" dirty="0"/>
              <a:t>They are also called </a:t>
            </a:r>
            <a:r>
              <a:rPr lang="en-GB" b="1" dirty="0"/>
              <a:t>‘controlled acts’ or ‘exclusive rights’ of the copyright owner in relation to his work, which allows him to control and authorize or prevent others from exploiting or dealing with the work without his consent.</a:t>
            </a:r>
            <a:endParaRPr lang="en-US" b="1" dirty="0"/>
          </a:p>
          <a:p>
            <a:pPr algn="just"/>
            <a:endParaRPr lang="en-US" dirty="0"/>
          </a:p>
        </p:txBody>
      </p:sp>
    </p:spTree>
    <p:extLst>
      <p:ext uri="{BB962C8B-B14F-4D97-AF65-F5344CB8AC3E}">
        <p14:creationId xmlns:p14="http://schemas.microsoft.com/office/powerpoint/2010/main" val="35805688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Economic Rights</a:t>
            </a:r>
            <a:endParaRPr lang="en-US" dirty="0"/>
          </a:p>
        </p:txBody>
      </p:sp>
      <p:sp>
        <p:nvSpPr>
          <p:cNvPr id="3" name="Content Placeholder 2"/>
          <p:cNvSpPr>
            <a:spLocks noGrp="1"/>
          </p:cNvSpPr>
          <p:nvPr>
            <p:ph idx="1"/>
          </p:nvPr>
        </p:nvSpPr>
        <p:spPr/>
        <p:txBody>
          <a:bodyPr>
            <a:normAutofit lnSpcReduction="10000"/>
          </a:bodyPr>
          <a:lstStyle/>
          <a:p>
            <a:r>
              <a:rPr lang="en-GB" dirty="0"/>
              <a:t>The economic rights granted to the author in relation to the work can be classified into the following categories</a:t>
            </a:r>
            <a:r>
              <a:rPr lang="en-GB" dirty="0" smtClean="0"/>
              <a:t>:</a:t>
            </a:r>
            <a:endParaRPr lang="en-US" dirty="0"/>
          </a:p>
          <a:p>
            <a:r>
              <a:rPr lang="en-GB" b="1" dirty="0"/>
              <a:t>(a) </a:t>
            </a:r>
            <a:r>
              <a:rPr lang="en-GB" b="1" dirty="0" smtClean="0"/>
              <a:t> </a:t>
            </a:r>
            <a:r>
              <a:rPr lang="en-GB" b="1" dirty="0"/>
              <a:t>Reproduction right, such as copying, printed publication or </a:t>
            </a:r>
            <a:r>
              <a:rPr lang="en-GB" b="1" dirty="0" smtClean="0"/>
              <a:t>sound recording;</a:t>
            </a:r>
            <a:endParaRPr lang="en-US" b="1" dirty="0"/>
          </a:p>
          <a:p>
            <a:r>
              <a:rPr lang="en-GB" b="1" dirty="0"/>
              <a:t>(b)     Translation right, such as translating the work from one language </a:t>
            </a:r>
            <a:r>
              <a:rPr lang="en-GB" b="1" dirty="0" smtClean="0"/>
              <a:t>to another;</a:t>
            </a:r>
            <a:endParaRPr lang="en-US" b="1" dirty="0"/>
          </a:p>
          <a:p>
            <a:r>
              <a:rPr lang="en-GB" b="1" dirty="0"/>
              <a:t>(c)      Adaptation right, such as adapting a novel from a novel into a movie or </a:t>
            </a:r>
            <a:r>
              <a:rPr lang="en-GB" b="1" dirty="0" smtClean="0"/>
              <a:t> play</a:t>
            </a:r>
            <a:r>
              <a:rPr lang="en-GB" b="1" dirty="0"/>
              <a:t>;</a:t>
            </a:r>
            <a:endParaRPr lang="en-US" b="1" dirty="0"/>
          </a:p>
          <a:p>
            <a:pPr marL="0" indent="0">
              <a:buNone/>
            </a:pPr>
            <a:endParaRPr lang="en-US" dirty="0"/>
          </a:p>
          <a:p>
            <a:pPr algn="just"/>
            <a:endParaRPr lang="en-US" dirty="0"/>
          </a:p>
        </p:txBody>
      </p:sp>
    </p:spTree>
    <p:extLst>
      <p:ext uri="{BB962C8B-B14F-4D97-AF65-F5344CB8AC3E}">
        <p14:creationId xmlns:p14="http://schemas.microsoft.com/office/powerpoint/2010/main" val="158810202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Economic Rights</a:t>
            </a:r>
            <a:endParaRPr lang="en-US" dirty="0"/>
          </a:p>
        </p:txBody>
      </p:sp>
      <p:sp>
        <p:nvSpPr>
          <p:cNvPr id="3" name="Content Placeholder 2"/>
          <p:cNvSpPr>
            <a:spLocks noGrp="1"/>
          </p:cNvSpPr>
          <p:nvPr>
            <p:ph idx="1"/>
          </p:nvPr>
        </p:nvSpPr>
        <p:spPr/>
        <p:txBody>
          <a:bodyPr>
            <a:normAutofit fontScale="92500" lnSpcReduction="10000"/>
          </a:bodyPr>
          <a:lstStyle/>
          <a:p>
            <a:r>
              <a:rPr lang="en-GB" b="1" dirty="0" smtClean="0"/>
              <a:t>(</a:t>
            </a:r>
            <a:r>
              <a:rPr lang="en-GB" b="1" dirty="0"/>
              <a:t>d)     Public performance right, such as performing copyright work to the </a:t>
            </a:r>
            <a:r>
              <a:rPr lang="en-GB" b="1" dirty="0" smtClean="0"/>
              <a:t>   </a:t>
            </a:r>
            <a:r>
              <a:rPr lang="en-GB" b="1" dirty="0"/>
              <a:t>public</a:t>
            </a:r>
            <a:r>
              <a:rPr lang="en-GB" b="1" dirty="0" smtClean="0"/>
              <a:t>;</a:t>
            </a:r>
            <a:endParaRPr lang="en-US" b="1" dirty="0"/>
          </a:p>
          <a:p>
            <a:r>
              <a:rPr lang="en-GB" b="1" dirty="0"/>
              <a:t>(f)      Broadcasting right, such as broadcasts by radio, cable or satellite</a:t>
            </a:r>
            <a:r>
              <a:rPr lang="en-GB" b="1" dirty="0" smtClean="0"/>
              <a:t>;</a:t>
            </a:r>
            <a:endParaRPr lang="en-US" b="1" dirty="0"/>
          </a:p>
          <a:p>
            <a:r>
              <a:rPr lang="en-GB" b="1" dirty="0"/>
              <a:t>(g)      Communication </a:t>
            </a:r>
            <a:r>
              <a:rPr lang="en-GB" b="1" dirty="0" smtClean="0"/>
              <a:t>right</a:t>
            </a:r>
            <a:endParaRPr lang="en-US" b="1" dirty="0"/>
          </a:p>
          <a:p>
            <a:r>
              <a:rPr lang="en-GB" b="1" dirty="0"/>
              <a:t>(h)     Distribution </a:t>
            </a:r>
            <a:r>
              <a:rPr lang="en-GB" b="1" dirty="0" smtClean="0"/>
              <a:t>right</a:t>
            </a:r>
            <a:endParaRPr lang="en-US" b="1" dirty="0"/>
          </a:p>
          <a:p>
            <a:r>
              <a:rPr lang="en-GB" b="1" dirty="0"/>
              <a:t>(i)      Rental </a:t>
            </a:r>
            <a:r>
              <a:rPr lang="en-GB" b="1" dirty="0" smtClean="0"/>
              <a:t>right</a:t>
            </a:r>
            <a:endParaRPr lang="en-US" b="1" dirty="0"/>
          </a:p>
          <a:p>
            <a:r>
              <a:rPr lang="en-GB" b="1" dirty="0"/>
              <a:t>(j)      Right of </a:t>
            </a:r>
            <a:r>
              <a:rPr lang="en-GB" b="1" dirty="0" smtClean="0"/>
              <a:t>Display</a:t>
            </a:r>
            <a:endParaRPr lang="en-US" b="1" dirty="0"/>
          </a:p>
          <a:p>
            <a:r>
              <a:rPr lang="en-GB" b="1" dirty="0"/>
              <a:t>(k)      Right of resale (</a:t>
            </a:r>
            <a:r>
              <a:rPr lang="en-GB" b="1" dirty="0" err="1"/>
              <a:t>Droit</a:t>
            </a:r>
            <a:r>
              <a:rPr lang="en-GB" b="1" dirty="0"/>
              <a:t> de suite</a:t>
            </a:r>
            <a:r>
              <a:rPr lang="en-GB" b="1" dirty="0" smtClean="0"/>
              <a:t>)</a:t>
            </a:r>
            <a:r>
              <a:rPr lang="en-GB" b="1" dirty="0"/>
              <a:t> </a:t>
            </a:r>
            <a:endParaRPr lang="en-US" b="1" dirty="0"/>
          </a:p>
          <a:p>
            <a:pPr algn="just"/>
            <a:endParaRPr lang="en-US" dirty="0"/>
          </a:p>
        </p:txBody>
      </p:sp>
    </p:spTree>
    <p:extLst>
      <p:ext uri="{BB962C8B-B14F-4D97-AF65-F5344CB8AC3E}">
        <p14:creationId xmlns:p14="http://schemas.microsoft.com/office/powerpoint/2010/main" val="30549039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REPRODUCTION RIGHT</a:t>
            </a:r>
            <a:r>
              <a:rPr lang="en-US" b="1" dirty="0"/>
              <a:t/>
            </a:r>
            <a:br>
              <a:rPr lang="en-US" b="1" dirty="0"/>
            </a:br>
            <a:endParaRPr lang="en-US" dirty="0"/>
          </a:p>
        </p:txBody>
      </p:sp>
      <p:sp>
        <p:nvSpPr>
          <p:cNvPr id="3" name="Content Placeholder 2"/>
          <p:cNvSpPr>
            <a:spLocks noGrp="1"/>
          </p:cNvSpPr>
          <p:nvPr>
            <p:ph idx="1"/>
          </p:nvPr>
        </p:nvSpPr>
        <p:spPr/>
        <p:txBody>
          <a:bodyPr>
            <a:normAutofit fontScale="92500" lnSpcReduction="20000"/>
          </a:bodyPr>
          <a:lstStyle/>
          <a:p>
            <a:pPr algn="just"/>
            <a:r>
              <a:rPr lang="en-GB" b="1" dirty="0"/>
              <a:t>The right of the copyright owner to prevent others from making copies of his works is the most basic right under copyright. Reproduction refers to the action of making a copy or to the copy produced by the act of reproduction of a work protected by copyright. </a:t>
            </a:r>
            <a:endParaRPr lang="en-GB" b="1" dirty="0" smtClean="0"/>
          </a:p>
          <a:p>
            <a:pPr algn="just"/>
            <a:r>
              <a:rPr lang="en-GB" dirty="0" smtClean="0"/>
              <a:t>The </a:t>
            </a:r>
            <a:r>
              <a:rPr lang="en-GB" dirty="0"/>
              <a:t>Copyright and Performance Rights Act </a:t>
            </a:r>
            <a:r>
              <a:rPr lang="en-GB" b="1" dirty="0"/>
              <a:t>defines copying as a reproduction of a work or of an adaptation of a work, whatever the medium in which the reproduction is made or stored.</a:t>
            </a:r>
            <a:endParaRPr lang="en-US" b="1" dirty="0"/>
          </a:p>
          <a:p>
            <a:pPr algn="just"/>
            <a:endParaRPr lang="en-US" dirty="0"/>
          </a:p>
        </p:txBody>
      </p:sp>
    </p:spTree>
    <p:extLst>
      <p:ext uri="{BB962C8B-B14F-4D97-AF65-F5344CB8AC3E}">
        <p14:creationId xmlns:p14="http://schemas.microsoft.com/office/powerpoint/2010/main" val="304580086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REPRODUCTION RIGHT</a:t>
            </a:r>
            <a:r>
              <a:rPr lang="en-US" b="1" dirty="0"/>
              <a:t/>
            </a:r>
            <a:br>
              <a:rPr lang="en-US" b="1" dirty="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GB" dirty="0"/>
              <a:t>Reproduction of copyright works can be in </a:t>
            </a:r>
            <a:r>
              <a:rPr lang="en-GB" b="1" dirty="0"/>
              <a:t>any material form. </a:t>
            </a:r>
            <a:endParaRPr lang="en-GB" b="1" dirty="0" smtClean="0"/>
          </a:p>
          <a:p>
            <a:pPr algn="just"/>
            <a:r>
              <a:rPr lang="en-GB" dirty="0" smtClean="0"/>
              <a:t>The </a:t>
            </a:r>
            <a:r>
              <a:rPr lang="en-GB" dirty="0"/>
              <a:t>term </a:t>
            </a:r>
            <a:r>
              <a:rPr lang="en-GB" b="1" dirty="0"/>
              <a:t>‘material form’ includes reproduction of copyright works in ’hard form copies’ such as tapes, books, discs and chips; and reproduction in electronic form, (whether transient or retained) such digital copies of copyright works made with computers. </a:t>
            </a:r>
            <a:endParaRPr lang="en-GB" b="1" dirty="0" smtClean="0"/>
          </a:p>
          <a:p>
            <a:pPr algn="just"/>
            <a:r>
              <a:rPr lang="en-GB" dirty="0" smtClean="0"/>
              <a:t>Reproduction </a:t>
            </a:r>
            <a:r>
              <a:rPr lang="en-GB" dirty="0"/>
              <a:t>in material form, for example, of a literary or dramatic work may consist of a </a:t>
            </a:r>
            <a:r>
              <a:rPr lang="en-GB" b="1" dirty="0"/>
              <a:t>copy of artistic works, and in case of artistic works a copy made by hand or a photograph. </a:t>
            </a:r>
            <a:endParaRPr lang="en-US" b="1" dirty="0"/>
          </a:p>
          <a:p>
            <a:pPr algn="just"/>
            <a:endParaRPr lang="en-US" dirty="0"/>
          </a:p>
        </p:txBody>
      </p:sp>
    </p:spTree>
    <p:extLst>
      <p:ext uri="{BB962C8B-B14F-4D97-AF65-F5344CB8AC3E}">
        <p14:creationId xmlns:p14="http://schemas.microsoft.com/office/powerpoint/2010/main" val="149168667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REPRODUCTION RIGHT</a:t>
            </a:r>
            <a:r>
              <a:rPr lang="en-US" b="1" dirty="0"/>
              <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GB" dirty="0"/>
              <a:t>As for sculptures and other three-dimensional works the material form </a:t>
            </a:r>
            <a:r>
              <a:rPr lang="en-GB" b="1" dirty="0"/>
              <a:t>reproduction may be in the form of replica. </a:t>
            </a:r>
            <a:endParaRPr lang="en-GB" b="1" dirty="0" smtClean="0"/>
          </a:p>
          <a:p>
            <a:pPr algn="just"/>
            <a:r>
              <a:rPr lang="en-GB" dirty="0" smtClean="0"/>
              <a:t>Furthermore</a:t>
            </a:r>
            <a:r>
              <a:rPr lang="en-GB" dirty="0"/>
              <a:t>, literary, dramatic and musical works may be reproduced in material form by the </a:t>
            </a:r>
            <a:r>
              <a:rPr lang="en-GB" b="1" dirty="0"/>
              <a:t>making of sound recordings or films, and films may also reproduce artistic works in material form.</a:t>
            </a:r>
            <a:r>
              <a:rPr lang="en-GB" dirty="0"/>
              <a:t> </a:t>
            </a:r>
            <a:endParaRPr lang="en-GB" dirty="0" smtClean="0"/>
          </a:p>
          <a:p>
            <a:pPr algn="just"/>
            <a:r>
              <a:rPr lang="en-GB" dirty="0" smtClean="0"/>
              <a:t>Material </a:t>
            </a:r>
            <a:r>
              <a:rPr lang="en-GB" dirty="0"/>
              <a:t>form of the reproduction may be in the </a:t>
            </a:r>
            <a:r>
              <a:rPr lang="en-GB" b="1" dirty="0"/>
              <a:t>same medium or a different medium.</a:t>
            </a:r>
            <a:endParaRPr lang="en-US" b="1" dirty="0"/>
          </a:p>
        </p:txBody>
      </p:sp>
    </p:spTree>
    <p:extLst>
      <p:ext uri="{BB962C8B-B14F-4D97-AF65-F5344CB8AC3E}">
        <p14:creationId xmlns:p14="http://schemas.microsoft.com/office/powerpoint/2010/main" val="39849596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Introduction</a:t>
            </a:r>
            <a:endParaRPr lang="en-US" b="1" dirty="0"/>
          </a:p>
        </p:txBody>
      </p:sp>
      <p:sp>
        <p:nvSpPr>
          <p:cNvPr id="3" name="Content Placeholder 2"/>
          <p:cNvSpPr>
            <a:spLocks noGrp="1"/>
          </p:cNvSpPr>
          <p:nvPr>
            <p:ph idx="1"/>
          </p:nvPr>
        </p:nvSpPr>
        <p:spPr/>
        <p:txBody>
          <a:bodyPr>
            <a:normAutofit fontScale="92500"/>
          </a:bodyPr>
          <a:lstStyle/>
          <a:p>
            <a:pPr algn="just"/>
            <a:r>
              <a:rPr lang="en-GB" dirty="0"/>
              <a:t>There are two types of rights granted to the authors under copyright, namely the </a:t>
            </a:r>
            <a:r>
              <a:rPr lang="en-GB" b="1" dirty="0"/>
              <a:t>moral rights and economic rights. </a:t>
            </a:r>
            <a:endParaRPr lang="en-GB" b="1" dirty="0" smtClean="0"/>
          </a:p>
          <a:p>
            <a:pPr algn="just"/>
            <a:r>
              <a:rPr lang="en-GB" b="1" dirty="0" smtClean="0"/>
              <a:t>Moral </a:t>
            </a:r>
            <a:r>
              <a:rPr lang="en-GB" b="1" dirty="0"/>
              <a:t>rights are those </a:t>
            </a:r>
            <a:r>
              <a:rPr lang="en-GB" b="1" dirty="0" smtClean="0"/>
              <a:t>rights which </a:t>
            </a:r>
            <a:r>
              <a:rPr lang="en-GB" b="1" dirty="0"/>
              <a:t>relate to the protection of the personality of the author and the integrity of his work, and similar matters. </a:t>
            </a:r>
            <a:endParaRPr lang="en-GB" b="1" dirty="0" smtClean="0"/>
          </a:p>
          <a:p>
            <a:pPr algn="just"/>
            <a:r>
              <a:rPr lang="en-GB" dirty="0" smtClean="0"/>
              <a:t>They </a:t>
            </a:r>
            <a:r>
              <a:rPr lang="en-GB" dirty="0"/>
              <a:t>allow the author to </a:t>
            </a:r>
            <a:r>
              <a:rPr lang="en-GB" b="1" dirty="0"/>
              <a:t>take certain actions to preserve the personal link between himself and the work. </a:t>
            </a:r>
            <a:endParaRPr lang="en-US" b="1" dirty="0"/>
          </a:p>
          <a:p>
            <a:pPr algn="just"/>
            <a:endParaRPr lang="en-US" dirty="0"/>
          </a:p>
        </p:txBody>
      </p:sp>
    </p:spTree>
    <p:extLst>
      <p:ext uri="{BB962C8B-B14F-4D97-AF65-F5344CB8AC3E}">
        <p14:creationId xmlns:p14="http://schemas.microsoft.com/office/powerpoint/2010/main" val="108486201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TRANSLATION RIGHT</a:t>
            </a:r>
            <a:r>
              <a:rPr lang="en-US" b="1" dirty="0"/>
              <a:t/>
            </a:r>
            <a:br>
              <a:rPr lang="en-US" b="1" dirty="0"/>
            </a:br>
            <a:endParaRPr lang="en-US" dirty="0"/>
          </a:p>
        </p:txBody>
      </p:sp>
      <p:sp>
        <p:nvSpPr>
          <p:cNvPr id="3" name="Content Placeholder 2"/>
          <p:cNvSpPr>
            <a:spLocks noGrp="1"/>
          </p:cNvSpPr>
          <p:nvPr>
            <p:ph idx="1"/>
          </p:nvPr>
        </p:nvSpPr>
        <p:spPr/>
        <p:txBody>
          <a:bodyPr>
            <a:normAutofit/>
          </a:bodyPr>
          <a:lstStyle/>
          <a:p>
            <a:pPr algn="just"/>
            <a:r>
              <a:rPr lang="en-GB" dirty="0"/>
              <a:t>The copyright owner has the exclusive right to </a:t>
            </a:r>
            <a:r>
              <a:rPr lang="en-GB" b="1" dirty="0"/>
              <a:t>translate the work. </a:t>
            </a:r>
            <a:endParaRPr lang="en-GB" b="1" dirty="0" smtClean="0"/>
          </a:p>
          <a:p>
            <a:pPr algn="just"/>
            <a:r>
              <a:rPr lang="en-GB" dirty="0" smtClean="0"/>
              <a:t>Translation </a:t>
            </a:r>
            <a:r>
              <a:rPr lang="en-GB" dirty="0"/>
              <a:t>is the expression of a work in a </a:t>
            </a:r>
            <a:r>
              <a:rPr lang="en-GB" b="1" dirty="0"/>
              <a:t>language other than that of the original version. </a:t>
            </a:r>
            <a:endParaRPr lang="en-GB" b="1" dirty="0" smtClean="0"/>
          </a:p>
          <a:p>
            <a:pPr algn="just"/>
            <a:r>
              <a:rPr lang="en-GB" dirty="0" smtClean="0"/>
              <a:t>For </a:t>
            </a:r>
            <a:r>
              <a:rPr lang="en-GB" dirty="0"/>
              <a:t>example, translating a book from one language (English) to another (Bemba). </a:t>
            </a:r>
            <a:endParaRPr lang="en-US" dirty="0"/>
          </a:p>
        </p:txBody>
      </p:sp>
    </p:spTree>
    <p:extLst>
      <p:ext uri="{BB962C8B-B14F-4D97-AF65-F5344CB8AC3E}">
        <p14:creationId xmlns:p14="http://schemas.microsoft.com/office/powerpoint/2010/main" val="81213895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TRANSLATION RIGHT</a:t>
            </a:r>
            <a:r>
              <a:rPr lang="en-US" b="1" dirty="0"/>
              <a:t/>
            </a:r>
            <a:br>
              <a:rPr lang="en-US" b="1" dirty="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GB" dirty="0"/>
              <a:t>In </a:t>
            </a:r>
            <a:r>
              <a:rPr lang="en-GB" i="1" dirty="0" err="1"/>
              <a:t>Radji</a:t>
            </a:r>
            <a:r>
              <a:rPr lang="en-GB" i="1" dirty="0"/>
              <a:t> v </a:t>
            </a:r>
            <a:r>
              <a:rPr lang="en-GB" i="1" dirty="0" err="1"/>
              <a:t>Khakbaz</a:t>
            </a:r>
            <a:r>
              <a:rPr lang="en-GB" dirty="0"/>
              <a:t> the plaintiff wrote a book called ‘In the Service of the Peacock Throne’, which was serialized in the Sunday Times of London. The Iran Times, a newspaper published in the U.S.A translated the serialization into Farsi and published it without the plaintiff’s authority. The plaintiff sued the defendant for infringing copyright by the unauthorized translation and publication. </a:t>
            </a:r>
            <a:endParaRPr lang="en-GB" dirty="0" smtClean="0"/>
          </a:p>
          <a:p>
            <a:pPr algn="just"/>
            <a:r>
              <a:rPr lang="en-GB" b="1" dirty="0" smtClean="0"/>
              <a:t>The </a:t>
            </a:r>
            <a:r>
              <a:rPr lang="en-GB" b="1" dirty="0"/>
              <a:t>court found that there was copyright infringement and granted an injunction, and ordered damages to be assessed.</a:t>
            </a:r>
            <a:endParaRPr lang="en-US" b="1" dirty="0"/>
          </a:p>
          <a:p>
            <a:pPr algn="just"/>
            <a:endParaRPr lang="en-US" dirty="0"/>
          </a:p>
        </p:txBody>
      </p:sp>
    </p:spTree>
    <p:extLst>
      <p:ext uri="{BB962C8B-B14F-4D97-AF65-F5344CB8AC3E}">
        <p14:creationId xmlns:p14="http://schemas.microsoft.com/office/powerpoint/2010/main" val="371183596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TRANSLATION RIGHT</a:t>
            </a:r>
            <a:r>
              <a:rPr lang="en-US" b="1" dirty="0"/>
              <a:t/>
            </a:r>
            <a:br>
              <a:rPr lang="en-US" b="1" dirty="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GB" b="1" dirty="0"/>
              <a:t>In relation to computer program translation means the conversion of computer program from one computer language or code into another. </a:t>
            </a:r>
            <a:endParaRPr lang="en-GB" b="1" dirty="0" smtClean="0"/>
          </a:p>
          <a:p>
            <a:pPr algn="just"/>
            <a:r>
              <a:rPr lang="en-GB" dirty="0" smtClean="0"/>
              <a:t>In </a:t>
            </a:r>
            <a:r>
              <a:rPr lang="en-GB" i="1" dirty="0"/>
              <a:t>Apple Computer, Inc. v Mackintosh Computers Ltd</a:t>
            </a:r>
            <a:r>
              <a:rPr lang="en-GB" dirty="0"/>
              <a:t> the defendant imported clones of Apple Computers that included unauthorized copies of the Apple operating system embodied in a ROM (Read Only Memory) chip in the machine. Apple sued for copyright infringement, claiming that the computer program on the chip was a ‘reproduction’ of the written source code of the program in which Apple had copyright. </a:t>
            </a:r>
            <a:endParaRPr lang="en-US" dirty="0"/>
          </a:p>
          <a:p>
            <a:pPr marL="0" indent="0">
              <a:buNone/>
            </a:pPr>
            <a:endParaRPr lang="en-US" dirty="0"/>
          </a:p>
          <a:p>
            <a:pPr algn="just"/>
            <a:endParaRPr lang="en-US" dirty="0"/>
          </a:p>
        </p:txBody>
      </p:sp>
    </p:spTree>
    <p:extLst>
      <p:ext uri="{BB962C8B-B14F-4D97-AF65-F5344CB8AC3E}">
        <p14:creationId xmlns:p14="http://schemas.microsoft.com/office/powerpoint/2010/main" val="82585667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TRANSLATION RIGHT</a:t>
            </a:r>
            <a:r>
              <a:rPr lang="en-US" b="1" dirty="0"/>
              <a:t/>
            </a:r>
            <a:br>
              <a:rPr lang="en-US" b="1" dirty="0"/>
            </a:br>
            <a:endParaRPr lang="en-US" dirty="0"/>
          </a:p>
        </p:txBody>
      </p:sp>
      <p:sp>
        <p:nvSpPr>
          <p:cNvPr id="3" name="Content Placeholder 2"/>
          <p:cNvSpPr>
            <a:spLocks noGrp="1"/>
          </p:cNvSpPr>
          <p:nvPr>
            <p:ph idx="1"/>
          </p:nvPr>
        </p:nvSpPr>
        <p:spPr/>
        <p:txBody>
          <a:bodyPr/>
          <a:lstStyle/>
          <a:p>
            <a:pPr algn="just"/>
            <a:r>
              <a:rPr lang="en-GB" dirty="0"/>
              <a:t>The plaintiff also argued that the computer program forming the operating system ‘translated’ the source code. </a:t>
            </a:r>
            <a:endParaRPr lang="en-GB" dirty="0" smtClean="0"/>
          </a:p>
          <a:p>
            <a:pPr algn="just"/>
            <a:r>
              <a:rPr lang="en-GB" b="1" dirty="0" smtClean="0"/>
              <a:t>The </a:t>
            </a:r>
            <a:r>
              <a:rPr lang="en-GB" b="1" dirty="0"/>
              <a:t>trial judge agreed with the plaintiff, but a majority of the court of Appeal found that there had been only a reproduction, and not a translation.</a:t>
            </a:r>
            <a:endParaRPr lang="en-US" b="1" dirty="0"/>
          </a:p>
        </p:txBody>
      </p:sp>
    </p:spTree>
    <p:extLst>
      <p:ext uri="{BB962C8B-B14F-4D97-AF65-F5344CB8AC3E}">
        <p14:creationId xmlns:p14="http://schemas.microsoft.com/office/powerpoint/2010/main" val="87189700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ADAPTATION RIGHT</a:t>
            </a:r>
            <a:r>
              <a:rPr lang="en-US" b="1" dirty="0"/>
              <a:t/>
            </a:r>
            <a:br>
              <a:rPr lang="en-US" b="1" dirty="0"/>
            </a:br>
            <a:endParaRPr lang="en-US" dirty="0"/>
          </a:p>
        </p:txBody>
      </p:sp>
      <p:sp>
        <p:nvSpPr>
          <p:cNvPr id="3" name="Content Placeholder 2"/>
          <p:cNvSpPr>
            <a:spLocks noGrp="1"/>
          </p:cNvSpPr>
          <p:nvPr>
            <p:ph idx="1"/>
          </p:nvPr>
        </p:nvSpPr>
        <p:spPr/>
        <p:txBody>
          <a:bodyPr/>
          <a:lstStyle/>
          <a:p>
            <a:pPr algn="just"/>
            <a:r>
              <a:rPr lang="en-GB" dirty="0"/>
              <a:t>The right of adaptation refers to </a:t>
            </a:r>
            <a:r>
              <a:rPr lang="en-GB" b="1" dirty="0"/>
              <a:t>the author’s right to control transformation of his work into another type of presentation, such as changing of novel into a film or play, or by transcribing a musical work for piano into one for full orchestra, or vice versa. </a:t>
            </a:r>
            <a:endParaRPr lang="en-US" b="1" dirty="0"/>
          </a:p>
        </p:txBody>
      </p:sp>
    </p:spTree>
    <p:extLst>
      <p:ext uri="{BB962C8B-B14F-4D97-AF65-F5344CB8AC3E}">
        <p14:creationId xmlns:p14="http://schemas.microsoft.com/office/powerpoint/2010/main" val="419218094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ADAPTATION RIGHT</a:t>
            </a:r>
            <a:r>
              <a:rPr lang="en-US" b="1" dirty="0"/>
              <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r>
              <a:rPr lang="en-GB" dirty="0"/>
              <a:t>The Copyright and Performance Rights Act defines “adaptation” to include</a:t>
            </a:r>
            <a:r>
              <a:rPr lang="en-GB" dirty="0" smtClean="0"/>
              <a:t>:</a:t>
            </a:r>
            <a:endParaRPr lang="en-US" dirty="0"/>
          </a:p>
          <a:p>
            <a:pPr lvl="0" algn="just"/>
            <a:r>
              <a:rPr lang="en-GB" b="1" dirty="0" smtClean="0"/>
              <a:t>(a) in </a:t>
            </a:r>
            <a:r>
              <a:rPr lang="en-GB" b="1" dirty="0"/>
              <a:t>relation to any literary work, a translation of the work, or a version of the work in which the story or action is conveyed solely or principally by means of pictures</a:t>
            </a:r>
            <a:r>
              <a:rPr lang="en-GB" b="1" dirty="0" smtClean="0"/>
              <a:t>;</a:t>
            </a:r>
            <a:endParaRPr lang="en-US" b="1" dirty="0"/>
          </a:p>
          <a:p>
            <a:pPr lvl="0" algn="just"/>
            <a:r>
              <a:rPr lang="en-GB" b="1" dirty="0" smtClean="0"/>
              <a:t>(b) in </a:t>
            </a:r>
            <a:r>
              <a:rPr lang="en-GB" b="1" dirty="0"/>
              <a:t>relation to a literary work in a non-dramatic form, a version of the work (whether in its original language or in a different language) in a dramatic form</a:t>
            </a:r>
            <a:r>
              <a:rPr lang="en-GB" b="1" dirty="0" smtClean="0"/>
              <a:t>; </a:t>
            </a:r>
            <a:endParaRPr lang="en-US" b="1" dirty="0"/>
          </a:p>
          <a:p>
            <a:pPr algn="just"/>
            <a:endParaRPr lang="en-US" dirty="0"/>
          </a:p>
        </p:txBody>
      </p:sp>
    </p:spTree>
    <p:extLst>
      <p:ext uri="{BB962C8B-B14F-4D97-AF65-F5344CB8AC3E}">
        <p14:creationId xmlns:p14="http://schemas.microsoft.com/office/powerpoint/2010/main" val="132676925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ADAPTATION RIGHT</a:t>
            </a:r>
            <a:r>
              <a:rPr lang="en-US" b="1"/>
              <a:t/>
            </a:r>
            <a:br>
              <a:rPr lang="en-US" b="1"/>
            </a:br>
            <a:endParaRPr lang="en-US"/>
          </a:p>
        </p:txBody>
      </p:sp>
      <p:sp>
        <p:nvSpPr>
          <p:cNvPr id="3" name="Content Placeholder 2"/>
          <p:cNvSpPr>
            <a:spLocks noGrp="1"/>
          </p:cNvSpPr>
          <p:nvPr>
            <p:ph idx="1"/>
          </p:nvPr>
        </p:nvSpPr>
        <p:spPr/>
        <p:txBody>
          <a:bodyPr>
            <a:normAutofit fontScale="85000" lnSpcReduction="10000"/>
          </a:bodyPr>
          <a:lstStyle/>
          <a:p>
            <a:pPr lvl="0" algn="just"/>
            <a:r>
              <a:rPr lang="en-GB" b="1" dirty="0" smtClean="0"/>
              <a:t>(c) in </a:t>
            </a:r>
            <a:r>
              <a:rPr lang="en-GB" b="1" dirty="0"/>
              <a:t>relation to a literary work in a dramatic form, a version of the work (whether in its original language or in a different language) in a non-dramatic form</a:t>
            </a:r>
            <a:r>
              <a:rPr lang="en-GB" b="1" dirty="0" smtClean="0"/>
              <a:t>;</a:t>
            </a:r>
            <a:endParaRPr lang="en-US" b="1" dirty="0"/>
          </a:p>
          <a:p>
            <a:pPr lvl="0" algn="just"/>
            <a:r>
              <a:rPr lang="en-GB" b="1" dirty="0" smtClean="0"/>
              <a:t>(d) in </a:t>
            </a:r>
            <a:r>
              <a:rPr lang="en-GB" b="1" dirty="0"/>
              <a:t>relation to a musical work, an arrangement or transcription of the work</a:t>
            </a:r>
            <a:r>
              <a:rPr lang="en-GB" b="1" dirty="0" smtClean="0"/>
              <a:t>;</a:t>
            </a:r>
            <a:endParaRPr lang="en-US" b="1" dirty="0"/>
          </a:p>
          <a:p>
            <a:pPr algn="just"/>
            <a:r>
              <a:rPr lang="en-GB" b="1" dirty="0" smtClean="0"/>
              <a:t>(e) in </a:t>
            </a:r>
            <a:r>
              <a:rPr lang="en-GB" b="1" dirty="0"/>
              <a:t>relation to an artistic work in two dimensions, the reproduction of that work in an object in three-dimensions; and in relation to a computer program, a version of the program in which it is converted from one computer language or code into another.</a:t>
            </a:r>
            <a:endParaRPr lang="en-US" b="1" dirty="0"/>
          </a:p>
        </p:txBody>
      </p:sp>
    </p:spTree>
    <p:extLst>
      <p:ext uri="{BB962C8B-B14F-4D97-AF65-F5344CB8AC3E}">
        <p14:creationId xmlns:p14="http://schemas.microsoft.com/office/powerpoint/2010/main" val="66743996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PUBLIC PERFORMANCE RIGHT</a:t>
            </a:r>
            <a:r>
              <a:rPr lang="en-US" b="1" dirty="0"/>
              <a:t/>
            </a:r>
            <a:br>
              <a:rPr lang="en-US" b="1" dirty="0"/>
            </a:br>
            <a:endParaRPr lang="en-US" dirty="0"/>
          </a:p>
        </p:txBody>
      </p:sp>
      <p:sp>
        <p:nvSpPr>
          <p:cNvPr id="3" name="Content Placeholder 2"/>
          <p:cNvSpPr>
            <a:spLocks noGrp="1"/>
          </p:cNvSpPr>
          <p:nvPr>
            <p:ph idx="1"/>
          </p:nvPr>
        </p:nvSpPr>
        <p:spPr/>
        <p:txBody>
          <a:bodyPr/>
          <a:lstStyle/>
          <a:p>
            <a:pPr algn="just"/>
            <a:r>
              <a:rPr lang="en-GB" dirty="0"/>
              <a:t>A public performance is </a:t>
            </a:r>
            <a:r>
              <a:rPr lang="en-GB" b="1" dirty="0"/>
              <a:t>considered to be any performance of a work at a place where the public is or can be present, or at a place not open to the public but where a substantial number of persons outside the normal circle of the family and its closest social acquaintances are </a:t>
            </a:r>
            <a:r>
              <a:rPr lang="en-GB" b="1" dirty="0" smtClean="0"/>
              <a:t>present.</a:t>
            </a:r>
            <a:endParaRPr lang="en-US" b="1" dirty="0"/>
          </a:p>
        </p:txBody>
      </p:sp>
    </p:spTree>
    <p:extLst>
      <p:ext uri="{BB962C8B-B14F-4D97-AF65-F5344CB8AC3E}">
        <p14:creationId xmlns:p14="http://schemas.microsoft.com/office/powerpoint/2010/main" val="354626562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PUBLIC PERFORMANCE RIGHT</a:t>
            </a:r>
            <a:r>
              <a:rPr lang="en-US" b="1" dirty="0"/>
              <a:t/>
            </a:r>
            <a:br>
              <a:rPr lang="en-US" b="1" dirty="0"/>
            </a:br>
            <a:endParaRPr lang="en-US" dirty="0"/>
          </a:p>
        </p:txBody>
      </p:sp>
      <p:sp>
        <p:nvSpPr>
          <p:cNvPr id="3" name="Content Placeholder 2"/>
          <p:cNvSpPr>
            <a:spLocks noGrp="1"/>
          </p:cNvSpPr>
          <p:nvPr>
            <p:ph idx="1"/>
          </p:nvPr>
        </p:nvSpPr>
        <p:spPr/>
        <p:txBody>
          <a:bodyPr>
            <a:normAutofit fontScale="85000" lnSpcReduction="20000"/>
          </a:bodyPr>
          <a:lstStyle/>
          <a:p>
            <a:pPr algn="just"/>
            <a:r>
              <a:rPr lang="en-GB" dirty="0"/>
              <a:t>The Copyright and Performance Rights Act defines </a:t>
            </a:r>
            <a:r>
              <a:rPr lang="en-GB" b="1" dirty="0"/>
              <a:t>“performance” as a performance of drama, dance or mime; a musical performance; a reading or recitation of a literary work; or a performance of a variety act or any similar presentation, insofar as it is a live performance given by one or more individuals. </a:t>
            </a:r>
            <a:endParaRPr lang="en-GB" b="1" dirty="0" smtClean="0"/>
          </a:p>
          <a:p>
            <a:pPr algn="just"/>
            <a:r>
              <a:rPr lang="en-GB" dirty="0" smtClean="0"/>
              <a:t> </a:t>
            </a:r>
            <a:r>
              <a:rPr lang="en-GB" dirty="0"/>
              <a:t>In addition the Act grants to a </a:t>
            </a:r>
            <a:r>
              <a:rPr lang="en-GB" b="1" dirty="0"/>
              <a:t>performer the right called the “performer’s right” to exploit his performance by means of recording, broadcast or inclusion in a cable program </a:t>
            </a:r>
            <a:r>
              <a:rPr lang="en-GB" b="1" dirty="0" smtClean="0"/>
              <a:t>service.</a:t>
            </a:r>
            <a:endParaRPr lang="en-US" b="1" dirty="0"/>
          </a:p>
          <a:p>
            <a:pPr algn="just"/>
            <a:r>
              <a:rPr lang="en-US" dirty="0"/>
              <a:t>Copyright and Performance Rights Act does not define </a:t>
            </a:r>
            <a:r>
              <a:rPr lang="en-US" b="1" dirty="0"/>
              <a:t>a “Performer”</a:t>
            </a:r>
          </a:p>
          <a:p>
            <a:pPr algn="just"/>
            <a:endParaRPr lang="en-US" dirty="0"/>
          </a:p>
        </p:txBody>
      </p:sp>
    </p:spTree>
    <p:extLst>
      <p:ext uri="{BB962C8B-B14F-4D97-AF65-F5344CB8AC3E}">
        <p14:creationId xmlns:p14="http://schemas.microsoft.com/office/powerpoint/2010/main" val="142098546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PUBLIC PERFORMANCE RIGHT</a:t>
            </a:r>
            <a:r>
              <a:rPr lang="en-US" b="1" dirty="0"/>
              <a:t/>
            </a:r>
            <a:br>
              <a:rPr lang="en-US" b="1" dirty="0"/>
            </a:br>
            <a:endParaRPr lang="en-US" dirty="0"/>
          </a:p>
        </p:txBody>
      </p:sp>
      <p:sp>
        <p:nvSpPr>
          <p:cNvPr id="3" name="Content Placeholder 2"/>
          <p:cNvSpPr>
            <a:spLocks noGrp="1"/>
          </p:cNvSpPr>
          <p:nvPr>
            <p:ph idx="1"/>
          </p:nvPr>
        </p:nvSpPr>
        <p:spPr/>
        <p:txBody>
          <a:bodyPr>
            <a:normAutofit fontScale="85000" lnSpcReduction="20000"/>
          </a:bodyPr>
          <a:lstStyle/>
          <a:p>
            <a:pPr algn="just"/>
            <a:r>
              <a:rPr lang="en-GB" dirty="0"/>
              <a:t>On the basis of the public performance right, the </a:t>
            </a:r>
            <a:r>
              <a:rPr lang="en-GB" b="1" dirty="0"/>
              <a:t>author or other owner of the copyright may authorize live performances of a work, such as the presentation of a play in a theatre or an orchestra performance of a symphony in a concert hall. </a:t>
            </a:r>
            <a:endParaRPr lang="en-GB" b="1" dirty="0" smtClean="0"/>
          </a:p>
          <a:p>
            <a:pPr algn="just"/>
            <a:r>
              <a:rPr lang="en-GB" dirty="0" smtClean="0"/>
              <a:t>Similarly</a:t>
            </a:r>
            <a:r>
              <a:rPr lang="en-GB" dirty="0"/>
              <a:t>, public performance also includes </a:t>
            </a:r>
            <a:r>
              <a:rPr lang="en-GB" b="1" dirty="0"/>
              <a:t>performance by means of recordings. </a:t>
            </a:r>
            <a:endParaRPr lang="en-GB" b="1" dirty="0" smtClean="0"/>
          </a:p>
          <a:p>
            <a:pPr algn="just"/>
            <a:r>
              <a:rPr lang="en-GB" dirty="0" smtClean="0"/>
              <a:t>Thus </a:t>
            </a:r>
            <a:r>
              <a:rPr lang="en-GB" dirty="0"/>
              <a:t>musical works embodied in phonograms are </a:t>
            </a:r>
            <a:r>
              <a:rPr lang="en-GB" b="1" dirty="0"/>
              <a:t>considered “publicly performed” when the phonograms are played over amplification equipment in such places as discotheques, shopping malls, work places and airplanes.</a:t>
            </a:r>
            <a:endParaRPr lang="en-US" b="1" dirty="0"/>
          </a:p>
          <a:p>
            <a:pPr algn="just"/>
            <a:endParaRPr lang="en-US" dirty="0"/>
          </a:p>
        </p:txBody>
      </p:sp>
    </p:spTree>
    <p:extLst>
      <p:ext uri="{BB962C8B-B14F-4D97-AF65-F5344CB8AC3E}">
        <p14:creationId xmlns:p14="http://schemas.microsoft.com/office/powerpoint/2010/main" val="28263689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Introduction</a:t>
            </a:r>
            <a:endParaRPr lang="en-US" dirty="0"/>
          </a:p>
        </p:txBody>
      </p:sp>
      <p:sp>
        <p:nvSpPr>
          <p:cNvPr id="3" name="Content Placeholder 2"/>
          <p:cNvSpPr>
            <a:spLocks noGrp="1"/>
          </p:cNvSpPr>
          <p:nvPr>
            <p:ph idx="1"/>
          </p:nvPr>
        </p:nvSpPr>
        <p:spPr/>
        <p:txBody>
          <a:bodyPr/>
          <a:lstStyle/>
          <a:p>
            <a:pPr algn="just"/>
            <a:r>
              <a:rPr lang="en-GB" dirty="0"/>
              <a:t>Economic rights, on the other hand, are </a:t>
            </a:r>
            <a:r>
              <a:rPr lang="en-GB" b="1" dirty="0"/>
              <a:t>those </a:t>
            </a:r>
            <a:r>
              <a:rPr lang="en-GB" b="1" dirty="0" smtClean="0"/>
              <a:t>rights concerning </a:t>
            </a:r>
            <a:r>
              <a:rPr lang="en-GB" b="1" dirty="0"/>
              <a:t>control over the commercial or industrial exploitation of works, and other means of use of the works which involve such acts as reproduction or representation. </a:t>
            </a:r>
            <a:endParaRPr lang="en-GB" b="1" dirty="0" smtClean="0"/>
          </a:p>
          <a:p>
            <a:pPr algn="just"/>
            <a:r>
              <a:rPr lang="en-GB" dirty="0" smtClean="0"/>
              <a:t>They </a:t>
            </a:r>
            <a:r>
              <a:rPr lang="en-GB" dirty="0"/>
              <a:t>allow the owner to </a:t>
            </a:r>
            <a:r>
              <a:rPr lang="en-GB" b="1" dirty="0"/>
              <a:t>derive financial reward from the use of his works by others.</a:t>
            </a:r>
            <a:endParaRPr lang="en-US" b="1" dirty="0"/>
          </a:p>
        </p:txBody>
      </p:sp>
    </p:spTree>
    <p:extLst>
      <p:ext uri="{BB962C8B-B14F-4D97-AF65-F5344CB8AC3E}">
        <p14:creationId xmlns:p14="http://schemas.microsoft.com/office/powerpoint/2010/main" val="261001613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PUBLIC PERFORMANCE RIGHT</a:t>
            </a:r>
            <a:r>
              <a:rPr lang="en-US" b="1" dirty="0"/>
              <a:t/>
            </a:r>
            <a:br>
              <a:rPr lang="en-US" b="1" dirty="0"/>
            </a:br>
            <a:endParaRPr lang="en-US" dirty="0"/>
          </a:p>
        </p:txBody>
      </p:sp>
      <p:sp>
        <p:nvSpPr>
          <p:cNvPr id="3" name="Content Placeholder 2"/>
          <p:cNvSpPr>
            <a:spLocks noGrp="1"/>
          </p:cNvSpPr>
          <p:nvPr>
            <p:ph idx="1"/>
          </p:nvPr>
        </p:nvSpPr>
        <p:spPr/>
        <p:txBody>
          <a:bodyPr>
            <a:normAutofit fontScale="77500" lnSpcReduction="20000"/>
          </a:bodyPr>
          <a:lstStyle/>
          <a:p>
            <a:pPr algn="just"/>
            <a:r>
              <a:rPr lang="en-GB" dirty="0"/>
              <a:t>The Copyright and performance Rights Act does not define </a:t>
            </a:r>
            <a:r>
              <a:rPr lang="en-GB" b="1" dirty="0"/>
              <a:t>what constitutes “public” as regards a performance. </a:t>
            </a:r>
            <a:endParaRPr lang="en-GB" b="1" dirty="0" smtClean="0"/>
          </a:p>
          <a:p>
            <a:pPr algn="just"/>
            <a:r>
              <a:rPr lang="en-GB" dirty="0" smtClean="0"/>
              <a:t>Nonetheless</a:t>
            </a:r>
            <a:r>
              <a:rPr lang="en-GB" dirty="0"/>
              <a:t>, the term “public” as it relates to performance has been subjected to judicial interpretation. </a:t>
            </a:r>
            <a:endParaRPr lang="en-GB" dirty="0" smtClean="0"/>
          </a:p>
          <a:p>
            <a:pPr algn="just"/>
            <a:r>
              <a:rPr lang="en-GB" dirty="0" smtClean="0"/>
              <a:t>Thus </a:t>
            </a:r>
            <a:r>
              <a:rPr lang="en-GB" dirty="0"/>
              <a:t>in </a:t>
            </a:r>
            <a:r>
              <a:rPr lang="en-GB" i="1" dirty="0"/>
              <a:t>Jennings v Stephens</a:t>
            </a:r>
            <a:r>
              <a:rPr lang="en-GB" dirty="0"/>
              <a:t>, </a:t>
            </a:r>
            <a:r>
              <a:rPr lang="en-GB" b="1" dirty="0"/>
              <a:t>the plaintiff owned copyright in a play, which was performed, without the plaintiff’s consent, for the defendant’s women’s club by amateur players from another women’s club. The plaintiff claimed the performance had been “in public”. </a:t>
            </a:r>
            <a:endParaRPr lang="en-GB" b="1" dirty="0" smtClean="0"/>
          </a:p>
          <a:p>
            <a:pPr algn="just"/>
            <a:r>
              <a:rPr lang="en-GB" b="1" dirty="0" smtClean="0"/>
              <a:t>The </a:t>
            </a:r>
            <a:r>
              <a:rPr lang="en-GB" b="1" dirty="0"/>
              <a:t>defendant said that its club was private and the performance occurred without charge. The Court nevertheless held that the performance had been “in public”.  </a:t>
            </a:r>
            <a:endParaRPr lang="en-US" b="1" dirty="0"/>
          </a:p>
          <a:p>
            <a:pPr algn="just"/>
            <a:endParaRPr lang="en-US" dirty="0"/>
          </a:p>
        </p:txBody>
      </p:sp>
    </p:spTree>
    <p:extLst>
      <p:ext uri="{BB962C8B-B14F-4D97-AF65-F5344CB8AC3E}">
        <p14:creationId xmlns:p14="http://schemas.microsoft.com/office/powerpoint/2010/main" val="41619412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PUBLIC PERFORMANCE RIGHT</a:t>
            </a:r>
            <a:r>
              <a:rPr lang="en-US" b="1" dirty="0"/>
              <a:t/>
            </a:r>
            <a:br>
              <a:rPr lang="en-US" b="1" dirty="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GB" dirty="0"/>
              <a:t>Similarly, in </a:t>
            </a:r>
            <a:r>
              <a:rPr lang="en-GB" i="1" dirty="0"/>
              <a:t>Turner v Performing Rights Society </a:t>
            </a:r>
            <a:r>
              <a:rPr lang="en-GB" dirty="0"/>
              <a:t>two companies performed music to their employees during working hours. The performing rights in works thus used was vested in the Performing Rights Society which sought to require the companies to take a licence for the performances. The companies claimed that the performances were not public. </a:t>
            </a:r>
            <a:endParaRPr lang="en-GB" dirty="0" smtClean="0"/>
          </a:p>
          <a:p>
            <a:pPr algn="just"/>
            <a:r>
              <a:rPr lang="en-GB" b="1" dirty="0" smtClean="0"/>
              <a:t>The </a:t>
            </a:r>
            <a:r>
              <a:rPr lang="en-GB" b="1" dirty="0"/>
              <a:t>Court held that such performances constituted performances in public and were, therefore, an infringement of the plaintiffs’ rights.     </a:t>
            </a:r>
            <a:r>
              <a:rPr lang="en-GB" b="1" i="1" dirty="0"/>
              <a:t> </a:t>
            </a:r>
            <a:endParaRPr lang="en-US" b="1" dirty="0"/>
          </a:p>
          <a:p>
            <a:pPr algn="just"/>
            <a:endParaRPr lang="en-US" dirty="0"/>
          </a:p>
        </p:txBody>
      </p:sp>
    </p:spTree>
    <p:extLst>
      <p:ext uri="{BB962C8B-B14F-4D97-AF65-F5344CB8AC3E}">
        <p14:creationId xmlns:p14="http://schemas.microsoft.com/office/powerpoint/2010/main" val="164783310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COMMUNICATION RIGHT</a:t>
            </a:r>
            <a:r>
              <a:rPr lang="en-US" b="1" dirty="0"/>
              <a:t/>
            </a:r>
            <a:br>
              <a:rPr lang="en-US" b="1" dirty="0"/>
            </a:br>
            <a:endParaRPr lang="en-US" dirty="0"/>
          </a:p>
        </p:txBody>
      </p:sp>
      <p:sp>
        <p:nvSpPr>
          <p:cNvPr id="3" name="Content Placeholder 2"/>
          <p:cNvSpPr>
            <a:spLocks noGrp="1"/>
          </p:cNvSpPr>
          <p:nvPr>
            <p:ph idx="1"/>
          </p:nvPr>
        </p:nvSpPr>
        <p:spPr/>
        <p:txBody>
          <a:bodyPr>
            <a:normAutofit lnSpcReduction="10000"/>
          </a:bodyPr>
          <a:lstStyle/>
          <a:p>
            <a:pPr algn="just"/>
            <a:r>
              <a:rPr lang="en-GB" dirty="0"/>
              <a:t>The Copyright and Performance Rights Act </a:t>
            </a:r>
            <a:r>
              <a:rPr lang="en-GB" b="1" dirty="0"/>
              <a:t>grants to the owner of the copyright in a work, an exclusive right to do or authorize others to communicate to the public his work by any other means. </a:t>
            </a:r>
            <a:endParaRPr lang="en-GB" b="1" dirty="0" smtClean="0"/>
          </a:p>
          <a:p>
            <a:pPr algn="just"/>
            <a:r>
              <a:rPr lang="en-GB" dirty="0" smtClean="0"/>
              <a:t>Furthermore</a:t>
            </a:r>
            <a:r>
              <a:rPr lang="en-GB" dirty="0"/>
              <a:t>, the Act provides that </a:t>
            </a:r>
            <a:r>
              <a:rPr lang="en-GB" b="1" dirty="0"/>
              <a:t>“communication to the public” of a work includes the performance, playing or showing of the work in public. </a:t>
            </a:r>
            <a:endParaRPr lang="en-US" b="1" dirty="0"/>
          </a:p>
          <a:p>
            <a:pPr marL="0" indent="0">
              <a:buNone/>
            </a:pPr>
            <a:endParaRPr lang="en-US" dirty="0"/>
          </a:p>
        </p:txBody>
      </p:sp>
    </p:spTree>
    <p:extLst>
      <p:ext uri="{BB962C8B-B14F-4D97-AF65-F5344CB8AC3E}">
        <p14:creationId xmlns:p14="http://schemas.microsoft.com/office/powerpoint/2010/main" val="289599026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COMMUNICATION RIGHT</a:t>
            </a:r>
            <a:r>
              <a:rPr lang="en-US" b="1" dirty="0"/>
              <a:t/>
            </a:r>
            <a:br>
              <a:rPr lang="en-US" b="1" dirty="0"/>
            </a:br>
            <a:endParaRPr lang="en-US" dirty="0"/>
          </a:p>
        </p:txBody>
      </p:sp>
      <p:sp>
        <p:nvSpPr>
          <p:cNvPr id="3" name="Content Placeholder 2"/>
          <p:cNvSpPr>
            <a:spLocks noGrp="1"/>
          </p:cNvSpPr>
          <p:nvPr>
            <p:ph idx="1"/>
          </p:nvPr>
        </p:nvSpPr>
        <p:spPr/>
        <p:txBody>
          <a:bodyPr/>
          <a:lstStyle/>
          <a:p>
            <a:pPr algn="just"/>
            <a:r>
              <a:rPr lang="en-GB" dirty="0" smtClean="0"/>
              <a:t>The </a:t>
            </a:r>
            <a:r>
              <a:rPr lang="en-GB" dirty="0"/>
              <a:t>Copyright and Performance Rights Act provides a broad scope of the means or ways </a:t>
            </a:r>
            <a:r>
              <a:rPr lang="en-GB" b="1" dirty="0"/>
              <a:t>by which copyright works may be communicated to the public, it does not, however, define what constitutes a “public</a:t>
            </a:r>
            <a:r>
              <a:rPr lang="en-GB" b="1" dirty="0" smtClean="0"/>
              <a:t>”.</a:t>
            </a:r>
            <a:endParaRPr lang="en-US" b="1" dirty="0"/>
          </a:p>
        </p:txBody>
      </p:sp>
    </p:spTree>
    <p:extLst>
      <p:ext uri="{BB962C8B-B14F-4D97-AF65-F5344CB8AC3E}">
        <p14:creationId xmlns:p14="http://schemas.microsoft.com/office/powerpoint/2010/main" val="230786090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COMMUNICATION RIGHT</a:t>
            </a:r>
            <a:r>
              <a:rPr lang="en-US" b="1" dirty="0"/>
              <a:t/>
            </a:r>
            <a:br>
              <a:rPr lang="en-US" b="1" dirty="0"/>
            </a:br>
            <a:endParaRPr lang="en-US" dirty="0"/>
          </a:p>
        </p:txBody>
      </p:sp>
      <p:sp>
        <p:nvSpPr>
          <p:cNvPr id="3" name="Content Placeholder 2"/>
          <p:cNvSpPr>
            <a:spLocks noGrp="1"/>
          </p:cNvSpPr>
          <p:nvPr>
            <p:ph idx="1"/>
          </p:nvPr>
        </p:nvSpPr>
        <p:spPr/>
        <p:txBody>
          <a:bodyPr>
            <a:normAutofit fontScale="77500" lnSpcReduction="20000"/>
          </a:bodyPr>
          <a:lstStyle/>
          <a:p>
            <a:pPr algn="just"/>
            <a:r>
              <a:rPr lang="en-GB" dirty="0"/>
              <a:t>It is interesting to note that, the right of communication to the public has been defined by the WIPO Copyright Treaty of 1996. </a:t>
            </a:r>
            <a:endParaRPr lang="en-GB" dirty="0" smtClean="0"/>
          </a:p>
          <a:p>
            <a:pPr algn="just"/>
            <a:r>
              <a:rPr lang="en-GB" b="1" dirty="0" smtClean="0"/>
              <a:t>Article </a:t>
            </a:r>
            <a:r>
              <a:rPr lang="en-GB" b="1" dirty="0"/>
              <a:t>8 of the said treaty provides that “Authors of literary and artistic works shall enjoy the exclusive right to authorising any communication to the public of their works, by wire or wireless means, including the making available to the public of their works in such a way that members of the public may access these works from a place and at a time individually chosen by them</a:t>
            </a:r>
            <a:r>
              <a:rPr lang="en-GB" b="1" dirty="0" smtClean="0"/>
              <a:t>.</a:t>
            </a:r>
            <a:endParaRPr lang="en-US" b="1" dirty="0"/>
          </a:p>
          <a:p>
            <a:pPr algn="just"/>
            <a:r>
              <a:rPr lang="en-GB" dirty="0"/>
              <a:t>This provision would cover, among other things, the </a:t>
            </a:r>
            <a:r>
              <a:rPr lang="en-GB" b="1" dirty="0"/>
              <a:t>uploading of copyright material on a website.     </a:t>
            </a:r>
            <a:endParaRPr lang="en-US" b="1" dirty="0"/>
          </a:p>
          <a:p>
            <a:pPr algn="just"/>
            <a:endParaRPr lang="en-US" dirty="0"/>
          </a:p>
        </p:txBody>
      </p:sp>
    </p:spTree>
    <p:extLst>
      <p:ext uri="{BB962C8B-B14F-4D97-AF65-F5344CB8AC3E}">
        <p14:creationId xmlns:p14="http://schemas.microsoft.com/office/powerpoint/2010/main" val="330813919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BROADCASTING RIGHT</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GB" dirty="0" smtClean="0"/>
              <a:t>The </a:t>
            </a:r>
            <a:r>
              <a:rPr lang="en-GB" dirty="0"/>
              <a:t>Copyright and Performance Rights Act does </a:t>
            </a:r>
            <a:r>
              <a:rPr lang="en-GB" b="1" dirty="0"/>
              <a:t>grant to the owner of the copyright an exclusive right in relation to his work to or authorize others to broadcast or inclusion in a cable program of a work. </a:t>
            </a:r>
            <a:endParaRPr lang="en-GB" b="1" dirty="0" smtClean="0"/>
          </a:p>
          <a:p>
            <a:pPr algn="just"/>
            <a:r>
              <a:rPr lang="en-GB" dirty="0" smtClean="0"/>
              <a:t>The </a:t>
            </a:r>
            <a:r>
              <a:rPr lang="en-GB" dirty="0"/>
              <a:t>right of broadcasting covers the </a:t>
            </a:r>
            <a:r>
              <a:rPr lang="en-GB" b="1" dirty="0"/>
              <a:t>emission by wireless means for members of the public within the range of the signal, whose equipment allows reception of sounds or of images and sounds, whether by radio, television or satellite.</a:t>
            </a:r>
            <a:endParaRPr lang="en-US" b="1" dirty="0"/>
          </a:p>
          <a:p>
            <a:pPr algn="just"/>
            <a:endParaRPr lang="en-US" dirty="0"/>
          </a:p>
        </p:txBody>
      </p:sp>
    </p:spTree>
    <p:extLst>
      <p:ext uri="{BB962C8B-B14F-4D97-AF65-F5344CB8AC3E}">
        <p14:creationId xmlns:p14="http://schemas.microsoft.com/office/powerpoint/2010/main" val="164722156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BROADCASTING RIGHT</a:t>
            </a:r>
            <a:br>
              <a:rPr lang="en-US" b="1" dirty="0"/>
            </a:br>
            <a:endParaRPr lang="en-US" dirty="0"/>
          </a:p>
        </p:txBody>
      </p:sp>
      <p:sp>
        <p:nvSpPr>
          <p:cNvPr id="3" name="Content Placeholder 2"/>
          <p:cNvSpPr>
            <a:spLocks noGrp="1"/>
          </p:cNvSpPr>
          <p:nvPr>
            <p:ph idx="1"/>
          </p:nvPr>
        </p:nvSpPr>
        <p:spPr/>
        <p:txBody>
          <a:bodyPr>
            <a:normAutofit fontScale="70000" lnSpcReduction="20000"/>
          </a:bodyPr>
          <a:lstStyle/>
          <a:p>
            <a:pPr algn="just"/>
            <a:r>
              <a:rPr lang="en-US" dirty="0" smtClean="0"/>
              <a:t>Section 2 of the C</a:t>
            </a:r>
            <a:r>
              <a:rPr lang="en-GB" dirty="0" err="1" smtClean="0"/>
              <a:t>opyright</a:t>
            </a:r>
            <a:r>
              <a:rPr lang="en-GB" dirty="0" smtClean="0"/>
              <a:t> </a:t>
            </a:r>
            <a:r>
              <a:rPr lang="en-GB" dirty="0"/>
              <a:t>and Performance Rights Act defines </a:t>
            </a:r>
            <a:r>
              <a:rPr lang="en-GB" dirty="0" smtClean="0"/>
              <a:t>broadcast.</a:t>
            </a:r>
          </a:p>
          <a:p>
            <a:pPr algn="just"/>
            <a:r>
              <a:rPr lang="en-GB" dirty="0"/>
              <a:t>The Act further defines cable program as the aggregate of sounds, or of sounds and visual images, or other information, embodied in a program as transmitted by a cable program service. Cable program service means a service that transmits, by the emission of electro-magnetic energy over a path that is provided by a material substance, for reception by members of the public, visual images or sounds, or both, capable of being received by members of the public in possession of suitable apparatus, regardless of whether</a:t>
            </a:r>
            <a:r>
              <a:rPr lang="en-GB" dirty="0" smtClean="0"/>
              <a:t>:-</a:t>
            </a:r>
            <a:endParaRPr lang="en-US" dirty="0"/>
          </a:p>
          <a:p>
            <a:pPr lvl="0" algn="just"/>
            <a:r>
              <a:rPr lang="en-GB" dirty="0"/>
              <a:t>the apparatus includes a special decoding devices</a:t>
            </a:r>
            <a:r>
              <a:rPr lang="en-GB" dirty="0" smtClean="0"/>
              <a:t>;</a:t>
            </a:r>
            <a:endParaRPr lang="en-US" dirty="0"/>
          </a:p>
          <a:p>
            <a:pPr lvl="0" algn="just"/>
            <a:r>
              <a:rPr lang="en-GB" dirty="0"/>
              <a:t>the members of the public are in Zambia or elsewhere</a:t>
            </a:r>
            <a:r>
              <a:rPr lang="en-GB" dirty="0" smtClean="0"/>
              <a:t>;</a:t>
            </a:r>
            <a:endParaRPr lang="en-US" dirty="0"/>
          </a:p>
          <a:p>
            <a:pPr lvl="0" algn="just"/>
            <a:r>
              <a:rPr lang="en-GB" dirty="0"/>
              <a:t>any member of the public actually receives the images or sounds.     </a:t>
            </a:r>
            <a:endParaRPr lang="en-US" dirty="0"/>
          </a:p>
          <a:p>
            <a:pPr algn="just"/>
            <a:endParaRPr lang="en-US" dirty="0"/>
          </a:p>
          <a:p>
            <a:pPr algn="just"/>
            <a:endParaRPr lang="en-US" dirty="0"/>
          </a:p>
        </p:txBody>
      </p:sp>
    </p:spTree>
    <p:extLst>
      <p:ext uri="{BB962C8B-B14F-4D97-AF65-F5344CB8AC3E}">
        <p14:creationId xmlns:p14="http://schemas.microsoft.com/office/powerpoint/2010/main" val="120200869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DISTRIBUTION RIGHT</a:t>
            </a:r>
            <a:r>
              <a:rPr lang="en-US" b="1" dirty="0"/>
              <a:t/>
            </a:r>
            <a:br>
              <a:rPr lang="en-US" b="1" dirty="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GB" b="1" dirty="0"/>
              <a:t>Distribution is the act of putting objects into circulation for sale, or otherwise making objects available to third parties, especially members of the public. </a:t>
            </a:r>
            <a:endParaRPr lang="en-GB" b="1" dirty="0" smtClean="0"/>
          </a:p>
          <a:p>
            <a:pPr algn="just"/>
            <a:r>
              <a:rPr lang="en-GB" b="1" dirty="0" smtClean="0"/>
              <a:t>The </a:t>
            </a:r>
            <a:r>
              <a:rPr lang="en-GB" b="1" dirty="0"/>
              <a:t>distribution right thus enables the author to control the dissemination of physical copies of the work. </a:t>
            </a:r>
            <a:endParaRPr lang="en-GB" b="1" dirty="0" smtClean="0"/>
          </a:p>
          <a:p>
            <a:pPr algn="just"/>
            <a:r>
              <a:rPr lang="en-GB" dirty="0" smtClean="0"/>
              <a:t>The </a:t>
            </a:r>
            <a:r>
              <a:rPr lang="en-GB" dirty="0"/>
              <a:t>author can, for instance, through the distribution right </a:t>
            </a:r>
            <a:r>
              <a:rPr lang="en-GB" b="1" dirty="0"/>
              <a:t>determine how many copies of his work should be released on the market and in which countries his book should be put on the market.</a:t>
            </a:r>
            <a:endParaRPr lang="en-US" b="1" dirty="0"/>
          </a:p>
          <a:p>
            <a:pPr algn="just"/>
            <a:endParaRPr lang="en-US" dirty="0"/>
          </a:p>
        </p:txBody>
      </p:sp>
    </p:spTree>
    <p:extLst>
      <p:ext uri="{BB962C8B-B14F-4D97-AF65-F5344CB8AC3E}">
        <p14:creationId xmlns:p14="http://schemas.microsoft.com/office/powerpoint/2010/main" val="326235071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DISTRIBUTION RIGHT</a:t>
            </a:r>
            <a:r>
              <a:rPr lang="en-US" b="1" dirty="0"/>
              <a:t/>
            </a:r>
            <a:br>
              <a:rPr lang="en-US" b="1" dirty="0"/>
            </a:br>
            <a:endParaRPr lang="en-US" dirty="0"/>
          </a:p>
        </p:txBody>
      </p:sp>
      <p:sp>
        <p:nvSpPr>
          <p:cNvPr id="3" name="Content Placeholder 2"/>
          <p:cNvSpPr>
            <a:spLocks noGrp="1"/>
          </p:cNvSpPr>
          <p:nvPr>
            <p:ph idx="1"/>
          </p:nvPr>
        </p:nvSpPr>
        <p:spPr/>
        <p:txBody>
          <a:bodyPr/>
          <a:lstStyle/>
          <a:p>
            <a:pPr algn="just"/>
            <a:r>
              <a:rPr lang="en-GB" dirty="0"/>
              <a:t>The Copyright and Performance Rights Act does provide for author’s right of distribution of copies of a </a:t>
            </a:r>
            <a:r>
              <a:rPr lang="en-GB" dirty="0" smtClean="0"/>
              <a:t>work.</a:t>
            </a:r>
          </a:p>
          <a:p>
            <a:pPr algn="just"/>
            <a:r>
              <a:rPr lang="en-GB" dirty="0"/>
              <a:t>It is worth noting that the distribution right, in some countries or regional trading groupings such European Union, are subject to exhaustion of rights.</a:t>
            </a:r>
            <a:endParaRPr lang="en-US" dirty="0"/>
          </a:p>
        </p:txBody>
      </p:sp>
    </p:spTree>
    <p:extLst>
      <p:ext uri="{BB962C8B-B14F-4D97-AF65-F5344CB8AC3E}">
        <p14:creationId xmlns:p14="http://schemas.microsoft.com/office/powerpoint/2010/main" val="422509593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DISTRIBUTION RIGHT</a:t>
            </a:r>
            <a:r>
              <a:rPr lang="en-US" b="1" dirty="0"/>
              <a:t/>
            </a:r>
            <a:br>
              <a:rPr lang="en-US" b="1" dirty="0"/>
            </a:br>
            <a:endParaRPr lang="en-US" dirty="0"/>
          </a:p>
        </p:txBody>
      </p:sp>
      <p:sp>
        <p:nvSpPr>
          <p:cNvPr id="3" name="Content Placeholder 2"/>
          <p:cNvSpPr>
            <a:spLocks noGrp="1"/>
          </p:cNvSpPr>
          <p:nvPr>
            <p:ph idx="1"/>
          </p:nvPr>
        </p:nvSpPr>
        <p:spPr/>
        <p:txBody>
          <a:bodyPr>
            <a:normAutofit fontScale="85000" lnSpcReduction="20000"/>
          </a:bodyPr>
          <a:lstStyle/>
          <a:p>
            <a:pPr algn="just"/>
            <a:r>
              <a:rPr lang="en-GB" dirty="0"/>
              <a:t>The author has the right to authorise making of a copy of his work for the purpose of sale, but that the author should not have further right to restrict all circulation in that country or regional grouping of that particular copy</a:t>
            </a:r>
            <a:r>
              <a:rPr lang="en-GB" dirty="0" smtClean="0"/>
              <a:t>.</a:t>
            </a:r>
          </a:p>
          <a:p>
            <a:pPr algn="just"/>
            <a:r>
              <a:rPr lang="en-GB" dirty="0" smtClean="0"/>
              <a:t> </a:t>
            </a:r>
            <a:r>
              <a:rPr lang="en-GB" b="1" dirty="0"/>
              <a:t>The author’s right of distribution of a copy of a work is said to be “exhausted’ as regards that particular copy when the author has permitted or consented to the sale of that copy. </a:t>
            </a:r>
            <a:endParaRPr lang="en-GB" b="1" dirty="0" smtClean="0"/>
          </a:p>
          <a:p>
            <a:pPr algn="just"/>
            <a:r>
              <a:rPr lang="en-GB" b="1" dirty="0" smtClean="0"/>
              <a:t>This </a:t>
            </a:r>
            <a:r>
              <a:rPr lang="en-GB" b="1" dirty="0"/>
              <a:t>principle is referred to as the “first doctrine of sale” in the United </a:t>
            </a:r>
            <a:r>
              <a:rPr lang="en-GB" b="1" dirty="0" smtClean="0"/>
              <a:t>States or “doctrine of exhaustion” in other countries .</a:t>
            </a:r>
            <a:endParaRPr lang="en-US" b="1" dirty="0"/>
          </a:p>
          <a:p>
            <a:pPr marL="0" indent="0">
              <a:buNone/>
            </a:pPr>
            <a:endParaRPr lang="en-US" dirty="0"/>
          </a:p>
          <a:p>
            <a:pPr algn="just"/>
            <a:endParaRPr lang="en-US" dirty="0"/>
          </a:p>
        </p:txBody>
      </p:sp>
    </p:spTree>
    <p:extLst>
      <p:ext uri="{BB962C8B-B14F-4D97-AF65-F5344CB8AC3E}">
        <p14:creationId xmlns:p14="http://schemas.microsoft.com/office/powerpoint/2010/main" val="8530475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Introduction</a:t>
            </a:r>
            <a:endParaRPr lang="en-US" dirty="0"/>
          </a:p>
        </p:txBody>
      </p:sp>
      <p:sp>
        <p:nvSpPr>
          <p:cNvPr id="3" name="Content Placeholder 2"/>
          <p:cNvSpPr>
            <a:spLocks noGrp="1"/>
          </p:cNvSpPr>
          <p:nvPr>
            <p:ph idx="1"/>
          </p:nvPr>
        </p:nvSpPr>
        <p:spPr/>
        <p:txBody>
          <a:bodyPr>
            <a:normAutofit fontScale="85000" lnSpcReduction="10000"/>
          </a:bodyPr>
          <a:lstStyle/>
          <a:p>
            <a:pPr algn="just"/>
            <a:r>
              <a:rPr lang="en-US" dirty="0" smtClean="0"/>
              <a:t>Some countries such as the </a:t>
            </a:r>
            <a:r>
              <a:rPr lang="en-GB" dirty="0"/>
              <a:t>USA does not fully recognize moral rights except those for visual art and as such it is not a member or party to any international copyright convention that includes moral rights. </a:t>
            </a:r>
            <a:endParaRPr lang="en-GB" dirty="0" smtClean="0"/>
          </a:p>
          <a:p>
            <a:pPr algn="just"/>
            <a:r>
              <a:rPr lang="en-GB" dirty="0" smtClean="0"/>
              <a:t>The </a:t>
            </a:r>
            <a:r>
              <a:rPr lang="en-GB" dirty="0"/>
              <a:t>USA excludes moral rights mainly </a:t>
            </a:r>
            <a:r>
              <a:rPr lang="en-GB" b="1" dirty="0"/>
              <a:t>because it may conflict with the exploitation of copyright works, in particular, for works made for hire or commissioned work, in that every time the work has to be exploited in certain way one has to respect the moral rights of the author or director and if necessary obtain their permission.</a:t>
            </a:r>
            <a:endParaRPr lang="en-US" b="1" dirty="0"/>
          </a:p>
          <a:p>
            <a:pPr algn="just"/>
            <a:endParaRPr lang="en-US" dirty="0"/>
          </a:p>
        </p:txBody>
      </p:sp>
    </p:spTree>
    <p:extLst>
      <p:ext uri="{BB962C8B-B14F-4D97-AF65-F5344CB8AC3E}">
        <p14:creationId xmlns:p14="http://schemas.microsoft.com/office/powerpoint/2010/main" val="42000044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RENTAL RIGHT</a:t>
            </a:r>
            <a:r>
              <a:rPr lang="en-US" b="1" dirty="0"/>
              <a:t/>
            </a:r>
            <a:br>
              <a:rPr lang="en-US" b="1" dirty="0"/>
            </a:br>
            <a:endParaRPr lang="en-US" dirty="0"/>
          </a:p>
        </p:txBody>
      </p:sp>
      <p:sp>
        <p:nvSpPr>
          <p:cNvPr id="3" name="Content Placeholder 2"/>
          <p:cNvSpPr>
            <a:spLocks noGrp="1"/>
          </p:cNvSpPr>
          <p:nvPr>
            <p:ph idx="1"/>
          </p:nvPr>
        </p:nvSpPr>
        <p:spPr/>
        <p:txBody>
          <a:bodyPr>
            <a:normAutofit fontScale="92500" lnSpcReduction="20000"/>
          </a:bodyPr>
          <a:lstStyle/>
          <a:p>
            <a:pPr algn="just"/>
            <a:r>
              <a:rPr lang="en-GB" dirty="0"/>
              <a:t>Rental right is the </a:t>
            </a:r>
            <a:r>
              <a:rPr lang="en-GB" b="1" dirty="0"/>
              <a:t>making available for use of a work, for a limited and for direct or indirect economic or commercial advantage</a:t>
            </a:r>
            <a:r>
              <a:rPr lang="en-GB" b="1" dirty="0" smtClean="0"/>
              <a:t>.</a:t>
            </a:r>
          </a:p>
          <a:p>
            <a:pPr algn="just"/>
            <a:r>
              <a:rPr lang="en-GB" dirty="0" smtClean="0"/>
              <a:t> </a:t>
            </a:r>
            <a:r>
              <a:rPr lang="en-GB" dirty="0"/>
              <a:t>The Copyright and Performance Rights Act as well as the Berne Convention does not provide for rental rights. </a:t>
            </a:r>
            <a:endParaRPr lang="en-GB" dirty="0" smtClean="0"/>
          </a:p>
          <a:p>
            <a:pPr algn="just"/>
            <a:r>
              <a:rPr lang="en-GB" b="1" dirty="0" smtClean="0"/>
              <a:t>Authors </a:t>
            </a:r>
            <a:r>
              <a:rPr lang="en-GB" b="1" dirty="0"/>
              <a:t>of computer programs, cinematographic works, and works embodied in phonograms shall enjoy the exclusive right to authorise commercial rental to the public of the originals or copies of their work.</a:t>
            </a:r>
            <a:endParaRPr lang="en-US" b="1" dirty="0"/>
          </a:p>
        </p:txBody>
      </p:sp>
    </p:spTree>
    <p:extLst>
      <p:ext uri="{BB962C8B-B14F-4D97-AF65-F5344CB8AC3E}">
        <p14:creationId xmlns:p14="http://schemas.microsoft.com/office/powerpoint/2010/main" val="235274093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RENTAL RIGHT</a:t>
            </a:r>
            <a:r>
              <a:rPr lang="en-US" b="1" dirty="0"/>
              <a:t/>
            </a:r>
            <a:br>
              <a:rPr lang="en-US" b="1" dirty="0"/>
            </a:br>
            <a:endParaRPr lang="en-US" dirty="0"/>
          </a:p>
        </p:txBody>
      </p:sp>
      <p:sp>
        <p:nvSpPr>
          <p:cNvPr id="3" name="Content Placeholder 2"/>
          <p:cNvSpPr>
            <a:spLocks noGrp="1"/>
          </p:cNvSpPr>
          <p:nvPr>
            <p:ph idx="1"/>
          </p:nvPr>
        </p:nvSpPr>
        <p:spPr/>
        <p:txBody>
          <a:bodyPr>
            <a:normAutofit fontScale="85000" lnSpcReduction="20000"/>
          </a:bodyPr>
          <a:lstStyle/>
          <a:p>
            <a:pPr algn="just"/>
            <a:r>
              <a:rPr lang="en-GB" b="1" dirty="0"/>
              <a:t>Similarly, the performers and producers of phonograms are granted the right of rental. </a:t>
            </a:r>
            <a:endParaRPr lang="en-GB" b="1" dirty="0" smtClean="0"/>
          </a:p>
          <a:p>
            <a:pPr algn="just"/>
            <a:r>
              <a:rPr lang="en-GB" dirty="0" smtClean="0"/>
              <a:t>Performers </a:t>
            </a:r>
            <a:r>
              <a:rPr lang="en-GB" dirty="0"/>
              <a:t>shall enjoy the </a:t>
            </a:r>
            <a:r>
              <a:rPr lang="en-GB" b="1" dirty="0"/>
              <a:t>exclusive right of authorising the commercial rental to the public of the original copies of their performances fixed in phonograms, even after distribution of them by or pursuant to authorisation by the performer. </a:t>
            </a:r>
            <a:endParaRPr lang="en-GB" b="1" dirty="0" smtClean="0"/>
          </a:p>
          <a:p>
            <a:pPr algn="just"/>
            <a:r>
              <a:rPr lang="en-GB" dirty="0" smtClean="0"/>
              <a:t>Besides </a:t>
            </a:r>
            <a:r>
              <a:rPr lang="en-GB" dirty="0"/>
              <a:t>producers of phonograms shall enjoy the exclusive right of authorising the commercial rental to the public of the original copies of their phonograms, even after distribution of them by or pursuant to authorisation by the performer.</a:t>
            </a:r>
            <a:endParaRPr lang="en-US" dirty="0"/>
          </a:p>
          <a:p>
            <a:pPr algn="just"/>
            <a:endParaRPr lang="en-US" dirty="0"/>
          </a:p>
        </p:txBody>
      </p:sp>
    </p:spTree>
    <p:extLst>
      <p:ext uri="{BB962C8B-B14F-4D97-AF65-F5344CB8AC3E}">
        <p14:creationId xmlns:p14="http://schemas.microsoft.com/office/powerpoint/2010/main" val="5306692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RIGHT OF DISPLAY</a:t>
            </a:r>
            <a:r>
              <a:rPr lang="en-US" b="1" dirty="0"/>
              <a:t/>
            </a:r>
            <a:br>
              <a:rPr lang="en-US" b="1" dirty="0"/>
            </a:br>
            <a:endParaRPr lang="en-US" dirty="0"/>
          </a:p>
        </p:txBody>
      </p:sp>
      <p:sp>
        <p:nvSpPr>
          <p:cNvPr id="3" name="Content Placeholder 2"/>
          <p:cNvSpPr>
            <a:spLocks noGrp="1"/>
          </p:cNvSpPr>
          <p:nvPr>
            <p:ph idx="1"/>
          </p:nvPr>
        </p:nvSpPr>
        <p:spPr/>
        <p:txBody>
          <a:bodyPr>
            <a:normAutofit/>
          </a:bodyPr>
          <a:lstStyle/>
          <a:p>
            <a:pPr algn="just"/>
            <a:r>
              <a:rPr lang="en-GB" dirty="0"/>
              <a:t>In some jurisdiction such as the USA, the </a:t>
            </a:r>
            <a:r>
              <a:rPr lang="en-GB" b="1" dirty="0"/>
              <a:t>author is granted a specific right to display his work in public, this right being separate and distinct from the public performance right. </a:t>
            </a:r>
            <a:endParaRPr lang="en-GB" b="1" dirty="0" smtClean="0"/>
          </a:p>
          <a:p>
            <a:pPr algn="just"/>
            <a:r>
              <a:rPr lang="en-GB" dirty="0" smtClean="0"/>
              <a:t>Therefore </a:t>
            </a:r>
            <a:r>
              <a:rPr lang="en-GB" dirty="0"/>
              <a:t>under the U.S. Act, the author is </a:t>
            </a:r>
            <a:r>
              <a:rPr lang="en-GB" b="1" dirty="0"/>
              <a:t>granted the right to perform the copyright work publicly and also to display the copyright work publicly. </a:t>
            </a:r>
            <a:endParaRPr lang="en-GB" b="1" dirty="0" smtClean="0"/>
          </a:p>
          <a:p>
            <a:pPr marL="0" indent="0" algn="just">
              <a:buNone/>
            </a:pPr>
            <a:endParaRPr lang="en-US" dirty="0"/>
          </a:p>
        </p:txBody>
      </p:sp>
    </p:spTree>
    <p:extLst>
      <p:ext uri="{BB962C8B-B14F-4D97-AF65-F5344CB8AC3E}">
        <p14:creationId xmlns:p14="http://schemas.microsoft.com/office/powerpoint/2010/main" val="115913817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RIGHT OF DISPLAY</a:t>
            </a:r>
            <a:r>
              <a:rPr lang="en-US" b="1" dirty="0"/>
              <a:t/>
            </a:r>
            <a:br>
              <a:rPr lang="en-US" b="1" dirty="0"/>
            </a:br>
            <a:endParaRPr lang="en-US" dirty="0"/>
          </a:p>
        </p:txBody>
      </p:sp>
      <p:sp>
        <p:nvSpPr>
          <p:cNvPr id="3" name="Content Placeholder 2"/>
          <p:cNvSpPr>
            <a:spLocks noGrp="1"/>
          </p:cNvSpPr>
          <p:nvPr>
            <p:ph idx="1"/>
          </p:nvPr>
        </p:nvSpPr>
        <p:spPr/>
        <p:txBody>
          <a:bodyPr/>
          <a:lstStyle/>
          <a:p>
            <a:pPr algn="just"/>
            <a:r>
              <a:rPr lang="en-GB" dirty="0"/>
              <a:t>The display right covers </a:t>
            </a:r>
            <a:r>
              <a:rPr lang="en-GB" b="1" dirty="0"/>
              <a:t>literary, musical, dramatic and various artistic works as well as individual images of a motion picture or other </a:t>
            </a:r>
            <a:r>
              <a:rPr lang="en-GB" b="1" dirty="0" err="1"/>
              <a:t>audiovisual</a:t>
            </a:r>
            <a:r>
              <a:rPr lang="en-GB" b="1" dirty="0"/>
              <a:t> work.  </a:t>
            </a:r>
            <a:endParaRPr lang="en-US" b="1" dirty="0"/>
          </a:p>
          <a:p>
            <a:pPr algn="just"/>
            <a:endParaRPr lang="en-US" dirty="0"/>
          </a:p>
        </p:txBody>
      </p:sp>
    </p:spTree>
    <p:extLst>
      <p:ext uri="{BB962C8B-B14F-4D97-AF65-F5344CB8AC3E}">
        <p14:creationId xmlns:p14="http://schemas.microsoft.com/office/powerpoint/2010/main" val="13843447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RIGHT OF RESALE (DROIT DE SUITE)</a:t>
            </a:r>
            <a:r>
              <a:rPr lang="en-US" b="1" dirty="0"/>
              <a:t/>
            </a:r>
            <a:br>
              <a:rPr lang="en-US" b="1" dirty="0"/>
            </a:br>
            <a:endParaRPr lang="en-US" dirty="0"/>
          </a:p>
        </p:txBody>
      </p:sp>
      <p:sp>
        <p:nvSpPr>
          <p:cNvPr id="3" name="Content Placeholder 2"/>
          <p:cNvSpPr>
            <a:spLocks noGrp="1"/>
          </p:cNvSpPr>
          <p:nvPr>
            <p:ph idx="1"/>
          </p:nvPr>
        </p:nvSpPr>
        <p:spPr/>
        <p:txBody>
          <a:bodyPr>
            <a:normAutofit/>
          </a:bodyPr>
          <a:lstStyle/>
          <a:p>
            <a:pPr algn="just"/>
            <a:r>
              <a:rPr lang="en-GB" dirty="0"/>
              <a:t>In some jurisdictions such as France and Germany artists are granted the </a:t>
            </a:r>
            <a:r>
              <a:rPr lang="en-GB" b="1" dirty="0"/>
              <a:t>right to participate in the sale price obtained from the sale of their works of art or manuscripts subsequent to first transfer. </a:t>
            </a:r>
            <a:endParaRPr lang="en-US" b="1" dirty="0"/>
          </a:p>
        </p:txBody>
      </p:sp>
    </p:spTree>
    <p:extLst>
      <p:ext uri="{BB962C8B-B14F-4D97-AF65-F5344CB8AC3E}">
        <p14:creationId xmlns:p14="http://schemas.microsoft.com/office/powerpoint/2010/main" val="246262246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RIGHT OF RESALE (DROIT DE SUITE)</a:t>
            </a:r>
            <a:r>
              <a:rPr lang="en-US" b="1" dirty="0"/>
              <a:t/>
            </a:r>
            <a:br>
              <a:rPr lang="en-US" b="1" dirty="0"/>
            </a:br>
            <a:endParaRPr lang="en-US" dirty="0"/>
          </a:p>
        </p:txBody>
      </p:sp>
      <p:sp>
        <p:nvSpPr>
          <p:cNvPr id="3" name="Content Placeholder 2"/>
          <p:cNvSpPr>
            <a:spLocks noGrp="1"/>
          </p:cNvSpPr>
          <p:nvPr>
            <p:ph idx="1"/>
          </p:nvPr>
        </p:nvSpPr>
        <p:spPr/>
        <p:txBody>
          <a:bodyPr/>
          <a:lstStyle/>
          <a:p>
            <a:pPr algn="just"/>
            <a:r>
              <a:rPr lang="en-GB" dirty="0"/>
              <a:t>This right has been recognized and justified on </a:t>
            </a:r>
            <a:r>
              <a:rPr lang="en-GB" b="1" dirty="0"/>
              <a:t>the basis that an artists may be obliged or forced to sell a work at a beginning of his career at a low price, and yet find that, years later, having become famous, the work is changing hands at greatly increased prices.</a:t>
            </a:r>
            <a:endParaRPr lang="en-US" b="1" dirty="0"/>
          </a:p>
          <a:p>
            <a:pPr algn="just"/>
            <a:endParaRPr lang="en-US" dirty="0"/>
          </a:p>
        </p:txBody>
      </p:sp>
    </p:spTree>
    <p:extLst>
      <p:ext uri="{BB962C8B-B14F-4D97-AF65-F5344CB8AC3E}">
        <p14:creationId xmlns:p14="http://schemas.microsoft.com/office/powerpoint/2010/main" val="91246184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r>
              <a:rPr lang="en-US" dirty="0" smtClean="0"/>
              <a:t>    THANK YOU</a:t>
            </a:r>
            <a:endParaRPr lang="en-US" dirty="0"/>
          </a:p>
        </p:txBody>
      </p:sp>
    </p:spTree>
    <p:extLst>
      <p:ext uri="{BB962C8B-B14F-4D97-AF65-F5344CB8AC3E}">
        <p14:creationId xmlns:p14="http://schemas.microsoft.com/office/powerpoint/2010/main" val="22115259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Introduction</a:t>
            </a:r>
            <a:endParaRPr lang="en-US" dirty="0"/>
          </a:p>
        </p:txBody>
      </p:sp>
      <p:sp>
        <p:nvSpPr>
          <p:cNvPr id="3" name="Content Placeholder 2"/>
          <p:cNvSpPr>
            <a:spLocks noGrp="1"/>
          </p:cNvSpPr>
          <p:nvPr>
            <p:ph idx="1"/>
          </p:nvPr>
        </p:nvSpPr>
        <p:spPr/>
        <p:txBody>
          <a:bodyPr>
            <a:normAutofit fontScale="85000" lnSpcReduction="10000"/>
          </a:bodyPr>
          <a:lstStyle/>
          <a:p>
            <a:pPr algn="just"/>
            <a:r>
              <a:rPr lang="en-GB" dirty="0" smtClean="0"/>
              <a:t>In Zambia the </a:t>
            </a:r>
            <a:r>
              <a:rPr lang="en-GB" dirty="0"/>
              <a:t>Copyright and Performance Rights Act, </a:t>
            </a:r>
            <a:r>
              <a:rPr lang="en-GB" b="1" dirty="0"/>
              <a:t>does recognize moral rights. </a:t>
            </a:r>
            <a:endParaRPr lang="en-GB" b="1" dirty="0" smtClean="0"/>
          </a:p>
          <a:p>
            <a:pPr algn="just"/>
            <a:r>
              <a:rPr lang="en-GB" dirty="0" smtClean="0"/>
              <a:t>Section </a:t>
            </a:r>
            <a:r>
              <a:rPr lang="en-GB" dirty="0"/>
              <a:t>24 (2) provides that notwithstanding the transfer of the copyright, or any part of it, the author or director of </a:t>
            </a:r>
            <a:r>
              <a:rPr lang="en-GB" dirty="0" err="1"/>
              <a:t>audiovisual</a:t>
            </a:r>
            <a:r>
              <a:rPr lang="en-GB" dirty="0"/>
              <a:t> work shall have the right</a:t>
            </a:r>
            <a:r>
              <a:rPr lang="en-GB" dirty="0" smtClean="0"/>
              <a:t>:-</a:t>
            </a:r>
            <a:endParaRPr lang="en-US" dirty="0"/>
          </a:p>
          <a:p>
            <a:pPr lvl="0" algn="just"/>
            <a:r>
              <a:rPr lang="en-GB" b="1" dirty="0" smtClean="0"/>
              <a:t>(a) to </a:t>
            </a:r>
            <a:r>
              <a:rPr lang="en-GB" b="1" dirty="0"/>
              <a:t>be identified as the author or director of the works; </a:t>
            </a:r>
            <a:r>
              <a:rPr lang="en-GB" b="1" dirty="0" smtClean="0"/>
              <a:t>and </a:t>
            </a:r>
            <a:r>
              <a:rPr lang="en-GB" b="1" dirty="0"/>
              <a:t> </a:t>
            </a:r>
            <a:endParaRPr lang="en-US" b="1" dirty="0"/>
          </a:p>
          <a:p>
            <a:pPr lvl="0" algn="just"/>
            <a:r>
              <a:rPr lang="en-GB" b="1" dirty="0" smtClean="0"/>
              <a:t>(b) to </a:t>
            </a:r>
            <a:r>
              <a:rPr lang="en-GB" b="1" dirty="0"/>
              <a:t>object to any distortion, mutilation or other modification or derogatory action in relation to the work that would be prejudicial to his honour or reputation.</a:t>
            </a:r>
            <a:endParaRPr lang="en-US" b="1" dirty="0"/>
          </a:p>
          <a:p>
            <a:pPr algn="just"/>
            <a:endParaRPr lang="en-US" dirty="0"/>
          </a:p>
        </p:txBody>
      </p:sp>
    </p:spTree>
    <p:extLst>
      <p:ext uri="{BB962C8B-B14F-4D97-AF65-F5344CB8AC3E}">
        <p14:creationId xmlns:p14="http://schemas.microsoft.com/office/powerpoint/2010/main" val="5944072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Introduction</a:t>
            </a:r>
            <a:endParaRPr lang="en-US" dirty="0"/>
          </a:p>
        </p:txBody>
      </p:sp>
      <p:sp>
        <p:nvSpPr>
          <p:cNvPr id="3" name="Content Placeholder 2"/>
          <p:cNvSpPr>
            <a:spLocks noGrp="1"/>
          </p:cNvSpPr>
          <p:nvPr>
            <p:ph idx="1"/>
          </p:nvPr>
        </p:nvSpPr>
        <p:spPr/>
        <p:txBody>
          <a:bodyPr>
            <a:normAutofit fontScale="85000" lnSpcReduction="10000"/>
          </a:bodyPr>
          <a:lstStyle/>
          <a:p>
            <a:pPr algn="just"/>
            <a:r>
              <a:rPr lang="en-GB" b="1" dirty="0" smtClean="0"/>
              <a:t>Moral </a:t>
            </a:r>
            <a:r>
              <a:rPr lang="en-GB" b="1" dirty="0"/>
              <a:t>rights can only arise and initially be granted to an individual. </a:t>
            </a:r>
            <a:endParaRPr lang="en-GB" b="1" dirty="0" smtClean="0"/>
          </a:p>
          <a:p>
            <a:pPr algn="just"/>
            <a:r>
              <a:rPr lang="en-GB" b="1" dirty="0" smtClean="0"/>
              <a:t>Thus </a:t>
            </a:r>
            <a:r>
              <a:rPr lang="en-GB" b="1" dirty="0"/>
              <a:t>all authors of original works and directors of films or </a:t>
            </a:r>
            <a:r>
              <a:rPr lang="en-GB" b="1" dirty="0" err="1"/>
              <a:t>audiovisual</a:t>
            </a:r>
            <a:r>
              <a:rPr lang="en-GB" b="1" dirty="0"/>
              <a:t> works are accorded moral rights, while the owners of the entrepreneurial related rights are not granted moral rights. </a:t>
            </a:r>
            <a:endParaRPr lang="en-GB" b="1" dirty="0" smtClean="0"/>
          </a:p>
          <a:p>
            <a:pPr algn="just"/>
            <a:r>
              <a:rPr lang="en-GB" dirty="0" smtClean="0"/>
              <a:t>Related </a:t>
            </a:r>
            <a:r>
              <a:rPr lang="en-GB" dirty="0"/>
              <a:t>rights often rely on or derived from copyright works and are secondary rights, such as recording of an original musical work. They are linked to the entrepreneurial exploitation of copyright and as such moral rights are not needed in relation to them. </a:t>
            </a:r>
            <a:endParaRPr lang="en-US" dirty="0"/>
          </a:p>
          <a:p>
            <a:pPr marL="0" indent="0">
              <a:buNone/>
            </a:pPr>
            <a:endParaRPr lang="en-US" dirty="0"/>
          </a:p>
          <a:p>
            <a:pPr algn="just"/>
            <a:endParaRPr lang="en-US" dirty="0"/>
          </a:p>
        </p:txBody>
      </p:sp>
    </p:spTree>
    <p:extLst>
      <p:ext uri="{BB962C8B-B14F-4D97-AF65-F5344CB8AC3E}">
        <p14:creationId xmlns:p14="http://schemas.microsoft.com/office/powerpoint/2010/main" val="9404165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Paternity Right</a:t>
            </a:r>
            <a:br>
              <a:rPr lang="en-US" b="1" dirty="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GB" b="1" dirty="0"/>
              <a:t>The paternity right also known as the ‘identification right’ or ‘right of authorship’ is the right of the author or creator of a work to be identified as its author. </a:t>
            </a:r>
            <a:endParaRPr lang="en-GB" b="1" dirty="0" smtClean="0"/>
          </a:p>
          <a:p>
            <a:pPr algn="just"/>
            <a:r>
              <a:rPr lang="en-GB" dirty="0" smtClean="0"/>
              <a:t>It </a:t>
            </a:r>
            <a:r>
              <a:rPr lang="en-GB" dirty="0"/>
              <a:t>is the right of the </a:t>
            </a:r>
            <a:r>
              <a:rPr lang="en-GB" b="1" dirty="0"/>
              <a:t>author to have his name ascribed on the work or to choose to have his work published anonymously or pseudonymously. </a:t>
            </a:r>
            <a:endParaRPr lang="en-GB" b="1" dirty="0" smtClean="0"/>
          </a:p>
          <a:p>
            <a:pPr algn="just"/>
            <a:r>
              <a:rPr lang="en-GB" dirty="0" smtClean="0"/>
              <a:t>An </a:t>
            </a:r>
            <a:r>
              <a:rPr lang="en-GB" dirty="0"/>
              <a:t>author may authorize a publisher to publish his work but the contract may be silent on the publisher’s duty to ascribe the work to the author. </a:t>
            </a:r>
            <a:endParaRPr lang="en-GB" dirty="0" smtClean="0"/>
          </a:p>
          <a:p>
            <a:pPr algn="just"/>
            <a:r>
              <a:rPr lang="en-GB" dirty="0" smtClean="0"/>
              <a:t>The </a:t>
            </a:r>
            <a:r>
              <a:rPr lang="en-GB" dirty="0"/>
              <a:t>integrity right can be invoked to impose this obligation on the publisher. </a:t>
            </a:r>
            <a:endParaRPr lang="en-US" dirty="0"/>
          </a:p>
        </p:txBody>
      </p:sp>
    </p:spTree>
    <p:extLst>
      <p:ext uri="{BB962C8B-B14F-4D97-AF65-F5344CB8AC3E}">
        <p14:creationId xmlns:p14="http://schemas.microsoft.com/office/powerpoint/2010/main" val="301244512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342</TotalTime>
  <Words>4749</Words>
  <Application>Microsoft Office PowerPoint</Application>
  <PresentationFormat>On-screen Show (4:3)</PresentationFormat>
  <Paragraphs>233</Paragraphs>
  <Slides>66</Slides>
  <Notes>0</Notes>
  <HiddenSlides>0</HiddenSlides>
  <MMClips>0</MMClips>
  <ScaleCrop>false</ScaleCrop>
  <HeadingPairs>
    <vt:vector size="4" baseType="variant">
      <vt:variant>
        <vt:lpstr>Theme</vt:lpstr>
      </vt:variant>
      <vt:variant>
        <vt:i4>1</vt:i4>
      </vt:variant>
      <vt:variant>
        <vt:lpstr>Slide Titles</vt:lpstr>
      </vt:variant>
      <vt:variant>
        <vt:i4>66</vt:i4>
      </vt:variant>
    </vt:vector>
  </HeadingPairs>
  <TitlesOfParts>
    <vt:vector size="67" baseType="lpstr">
      <vt:lpstr>Office Theme</vt:lpstr>
      <vt:lpstr>UNIVERSITY OF LUSAKA SCHOOL OF LAW</vt:lpstr>
      <vt:lpstr>Structure of Presentation</vt:lpstr>
      <vt:lpstr>Structure of Presentation</vt:lpstr>
      <vt:lpstr>Introduction</vt:lpstr>
      <vt:lpstr>Introduction</vt:lpstr>
      <vt:lpstr>Introduction</vt:lpstr>
      <vt:lpstr>Introduction</vt:lpstr>
      <vt:lpstr>Introduction</vt:lpstr>
      <vt:lpstr>Paternity Right </vt:lpstr>
      <vt:lpstr>Paternity Right </vt:lpstr>
      <vt:lpstr>Paternity Right </vt:lpstr>
      <vt:lpstr>Paternity Right </vt:lpstr>
      <vt:lpstr>Integrity Right </vt:lpstr>
      <vt:lpstr>Integrity Right </vt:lpstr>
      <vt:lpstr>Integrity Right </vt:lpstr>
      <vt:lpstr>Integrity Right </vt:lpstr>
      <vt:lpstr>Integrity Right </vt:lpstr>
      <vt:lpstr>Integrity Right </vt:lpstr>
      <vt:lpstr>Integrity Right </vt:lpstr>
      <vt:lpstr>False Attribution of a Work </vt:lpstr>
      <vt:lpstr>False Attribution of a Work </vt:lpstr>
      <vt:lpstr> Right to Privacy in Relation to Photographs and Films </vt:lpstr>
      <vt:lpstr> Right to Privacy in Relation to Photographs and Films </vt:lpstr>
      <vt:lpstr> Right to Privacy in Relation to Photographs and Films </vt:lpstr>
      <vt:lpstr> Right to Privacy in Relation to Photographs and Films </vt:lpstr>
      <vt:lpstr> Right to Privacy in Relation to Photographs and Films </vt:lpstr>
      <vt:lpstr>Divulgation Right </vt:lpstr>
      <vt:lpstr>Divulgation Right </vt:lpstr>
      <vt:lpstr>Retraction Right </vt:lpstr>
      <vt:lpstr>Retraction Right </vt:lpstr>
      <vt:lpstr>Duration of Moral Rights </vt:lpstr>
      <vt:lpstr>Waiver of Moral Rights </vt:lpstr>
      <vt:lpstr>Economic Rights</vt:lpstr>
      <vt:lpstr>Economic Rights</vt:lpstr>
      <vt:lpstr>Economic Rights</vt:lpstr>
      <vt:lpstr>Economic Rights</vt:lpstr>
      <vt:lpstr>REPRODUCTION RIGHT </vt:lpstr>
      <vt:lpstr>REPRODUCTION RIGHT </vt:lpstr>
      <vt:lpstr>REPRODUCTION RIGHT </vt:lpstr>
      <vt:lpstr>TRANSLATION RIGHT </vt:lpstr>
      <vt:lpstr>TRANSLATION RIGHT </vt:lpstr>
      <vt:lpstr>TRANSLATION RIGHT </vt:lpstr>
      <vt:lpstr>TRANSLATION RIGHT </vt:lpstr>
      <vt:lpstr>ADAPTATION RIGHT </vt:lpstr>
      <vt:lpstr>ADAPTATION RIGHT </vt:lpstr>
      <vt:lpstr>ADAPTATION RIGHT </vt:lpstr>
      <vt:lpstr>PUBLIC PERFORMANCE RIGHT </vt:lpstr>
      <vt:lpstr>PUBLIC PERFORMANCE RIGHT </vt:lpstr>
      <vt:lpstr>PUBLIC PERFORMANCE RIGHT </vt:lpstr>
      <vt:lpstr>PUBLIC PERFORMANCE RIGHT </vt:lpstr>
      <vt:lpstr>PUBLIC PERFORMANCE RIGHT </vt:lpstr>
      <vt:lpstr>COMMUNICATION RIGHT </vt:lpstr>
      <vt:lpstr>COMMUNICATION RIGHT </vt:lpstr>
      <vt:lpstr>COMMUNICATION RIGHT </vt:lpstr>
      <vt:lpstr>BROADCASTING RIGHT </vt:lpstr>
      <vt:lpstr>BROADCASTING RIGHT </vt:lpstr>
      <vt:lpstr>DISTRIBUTION RIGHT </vt:lpstr>
      <vt:lpstr>DISTRIBUTION RIGHT </vt:lpstr>
      <vt:lpstr>DISTRIBUTION RIGHT </vt:lpstr>
      <vt:lpstr>RENTAL RIGHT </vt:lpstr>
      <vt:lpstr>RENTAL RIGHT </vt:lpstr>
      <vt:lpstr>RIGHT OF DISPLAY </vt:lpstr>
      <vt:lpstr>RIGHT OF DISPLAY </vt:lpstr>
      <vt:lpstr>RIGHT OF RESALE (DROIT DE SUITE) </vt:lpstr>
      <vt:lpstr>RIGHT OF RESALE (DROIT DE SUITE) </vt:lpstr>
      <vt:lpstr>PowerPoint Presentation</vt:lpstr>
    </vt:vector>
  </TitlesOfParts>
  <Company>P&amp;G Advocates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UNIVERSITY OF LUSAKA SCHOOL OF LAW</dc:title>
  <dc:creator>h</dc:creator>
  <cp:lastModifiedBy>h</cp:lastModifiedBy>
  <cp:revision>20</cp:revision>
  <dcterms:created xsi:type="dcterms:W3CDTF">2014-02-24T18:57:22Z</dcterms:created>
  <dcterms:modified xsi:type="dcterms:W3CDTF">2014-02-27T12:25:26Z</dcterms:modified>
</cp:coreProperties>
</file>